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4"/>
    </p:embeddedFont>
    <p:embeddedFont>
      <p:font typeface="Canva Sans Bold" panose="020B0604020202020204" charset="0"/>
      <p:regular r:id="rId35"/>
    </p:embeddedFont>
    <p:embeddedFont>
      <p:font typeface="Open Sans" panose="020B0606030504020204" pitchFamily="34" charset="0"/>
      <p:regular r:id="rId36"/>
    </p:embeddedFont>
    <p:embeddedFont>
      <p:font typeface="Open Sans Bold" panose="020B0806030504020204" charset="0"/>
      <p:regular r:id="rId37"/>
    </p:embeddedFont>
    <p:embeddedFont>
      <p:font typeface="Open Sans Bold Italics" panose="020B0604020202020204" charset="0"/>
      <p:regular r:id="rId38"/>
    </p:embeddedFont>
    <p:embeddedFont>
      <p:font typeface="Open Sans Extra Bold" panose="020B0604020202020204" charset="0"/>
      <p:regular r:id="rId39"/>
    </p:embeddedFont>
    <p:embeddedFont>
      <p:font typeface="Open Sans Italics" panose="020B0604020202020204" charset="0"/>
      <p:regular r:id="rId40"/>
    </p:embeddedFont>
    <p:embeddedFont>
      <p:font typeface="Open Sans Light" panose="020B0306030504020204" pitchFamily="34" charset="0"/>
      <p:regular r:id="rId41"/>
    </p:embeddedFont>
    <p:embeddedFont>
      <p:font typeface="Poppins Bold" panose="020B0604020202020204" charset="0"/>
      <p:regular r:id="rId42"/>
    </p:embeddedFont>
    <p:embeddedFont>
      <p:font typeface="Poppins Ultra-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76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Hence the the focus for us today is:</a:t>
            </a:r>
          </a:p>
          <a:p>
            <a:r>
              <a:rPr lang="en-US"/>
              <a:t>to shed light on the sociodemographic and clinical factors that influence these adverse outcomes</a:t>
            </a:r>
          </a:p>
          <a:p>
            <a:endParaRPr lang="en-US"/>
          </a:p>
          <a:p>
            <a:r>
              <a:rPr lang="en-US"/>
              <a:t>With the hope of:</a:t>
            </a:r>
          </a:p>
          <a:p>
            <a:r>
              <a:rPr lang="en-US"/>
              <a:t>- elucidating risk factors and joint clinical manifestations, and informing Screening Guidelines for both BC and COVID.</a:t>
            </a:r>
          </a:p>
          <a:p>
            <a:r>
              <a:rPr lang="en-US"/>
              <a:t>- Uncover differences in outcomes for different demographic groups including disparate outcomes</a:t>
            </a:r>
          </a:p>
          <a:p>
            <a:r>
              <a:rPr lang="en-US"/>
              <a:t>- assessing treatment efficacies</a:t>
            </a:r>
          </a:p>
          <a:p>
            <a:r>
              <a:rPr lang="en-US"/>
              <a:t>- and ultimately help guide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sjournals.onlinelibrary.wiley.com/doi/10.3322/caac.2175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ncbi.nlm.nih.gov/pmc/articles/PMC7972830/#bib5"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449769" y="5890276"/>
            <a:ext cx="6372405" cy="6736048"/>
          </a:xfrm>
          <a:custGeom>
            <a:avLst/>
            <a:gdLst/>
            <a:ahLst/>
            <a:cxnLst/>
            <a:rect l="l" t="t" r="r" b="b"/>
            <a:pathLst>
              <a:path w="6372405" h="6736048">
                <a:moveTo>
                  <a:pt x="0" y="0"/>
                </a:moveTo>
                <a:lnTo>
                  <a:pt x="6372405" y="0"/>
                </a:lnTo>
                <a:lnTo>
                  <a:pt x="6372405" y="6736048"/>
                </a:lnTo>
                <a:lnTo>
                  <a:pt x="0" y="6736048"/>
                </a:lnTo>
                <a:lnTo>
                  <a:pt x="0" y="0"/>
                </a:lnTo>
                <a:close/>
              </a:path>
            </a:pathLst>
          </a:custGeom>
          <a:blipFill>
            <a:blip r:embed="rId2"/>
            <a:stretch>
              <a:fillRect/>
            </a:stretch>
          </a:blipFill>
        </p:spPr>
        <p:txBody>
          <a:bodyPr/>
          <a:lstStyle/>
          <a:p>
            <a:endParaRPr lang="en-CA"/>
          </a:p>
        </p:txBody>
      </p:sp>
      <p:sp>
        <p:nvSpPr>
          <p:cNvPr id="3" name="Freeform 3"/>
          <p:cNvSpPr/>
          <p:nvPr/>
        </p:nvSpPr>
        <p:spPr>
          <a:xfrm>
            <a:off x="12519929" y="-5085592"/>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3">
              <a:alphaModFix amt="15000"/>
            </a:blip>
            <a:stretch>
              <a:fillRect/>
            </a:stretch>
          </a:blipFill>
        </p:spPr>
        <p:txBody>
          <a:bodyPr/>
          <a:lstStyle/>
          <a:p>
            <a:endParaRPr lang="en-CA"/>
          </a:p>
        </p:txBody>
      </p:sp>
      <p:sp>
        <p:nvSpPr>
          <p:cNvPr id="4" name="Freeform 4"/>
          <p:cNvSpPr/>
          <p:nvPr/>
        </p:nvSpPr>
        <p:spPr>
          <a:xfrm>
            <a:off x="-2139394" y="6548738"/>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4">
              <a:alphaModFix amt="12000"/>
            </a:blip>
            <a:stretch>
              <a:fillRect/>
            </a:stretch>
          </a:blipFill>
        </p:spPr>
        <p:txBody>
          <a:bodyPr/>
          <a:lstStyle/>
          <a:p>
            <a:endParaRPr lang="en-CA"/>
          </a:p>
        </p:txBody>
      </p:sp>
      <p:sp>
        <p:nvSpPr>
          <p:cNvPr id="5" name="Freeform 5"/>
          <p:cNvSpPr/>
          <p:nvPr/>
        </p:nvSpPr>
        <p:spPr>
          <a:xfrm>
            <a:off x="4405569" y="1363734"/>
            <a:ext cx="2420910" cy="801926"/>
          </a:xfrm>
          <a:custGeom>
            <a:avLst/>
            <a:gdLst/>
            <a:ahLst/>
            <a:cxnLst/>
            <a:rect l="l" t="t" r="r" b="b"/>
            <a:pathLst>
              <a:path w="2420910" h="801926">
                <a:moveTo>
                  <a:pt x="0" y="0"/>
                </a:moveTo>
                <a:lnTo>
                  <a:pt x="2420910" y="0"/>
                </a:lnTo>
                <a:lnTo>
                  <a:pt x="2420910" y="801927"/>
                </a:lnTo>
                <a:lnTo>
                  <a:pt x="0" y="801927"/>
                </a:lnTo>
                <a:lnTo>
                  <a:pt x="0" y="0"/>
                </a:lnTo>
                <a:close/>
              </a:path>
            </a:pathLst>
          </a:custGeom>
          <a:blipFill>
            <a:blip r:embed="rId5"/>
            <a:stretch>
              <a:fillRect/>
            </a:stretch>
          </a:blipFill>
        </p:spPr>
        <p:txBody>
          <a:bodyPr/>
          <a:lstStyle/>
          <a:p>
            <a:endParaRPr lang="en-CA"/>
          </a:p>
        </p:txBody>
      </p:sp>
      <p:sp>
        <p:nvSpPr>
          <p:cNvPr id="6" name="Freeform 6"/>
          <p:cNvSpPr/>
          <p:nvPr/>
        </p:nvSpPr>
        <p:spPr>
          <a:xfrm>
            <a:off x="5616024" y="8415991"/>
            <a:ext cx="1928605" cy="1839407"/>
          </a:xfrm>
          <a:custGeom>
            <a:avLst/>
            <a:gdLst/>
            <a:ahLst/>
            <a:cxnLst/>
            <a:rect l="l" t="t" r="r" b="b"/>
            <a:pathLst>
              <a:path w="1928605" h="1839407">
                <a:moveTo>
                  <a:pt x="0" y="0"/>
                </a:moveTo>
                <a:lnTo>
                  <a:pt x="1928605" y="0"/>
                </a:lnTo>
                <a:lnTo>
                  <a:pt x="1928605" y="1839407"/>
                </a:lnTo>
                <a:lnTo>
                  <a:pt x="0" y="1839407"/>
                </a:lnTo>
                <a:lnTo>
                  <a:pt x="0" y="0"/>
                </a:lnTo>
                <a:close/>
              </a:path>
            </a:pathLst>
          </a:custGeom>
          <a:blipFill>
            <a:blip r:embed="rId6"/>
            <a:stretch>
              <a:fillRect/>
            </a:stretch>
          </a:blipFill>
        </p:spPr>
        <p:txBody>
          <a:bodyPr/>
          <a:lstStyle/>
          <a:p>
            <a:endParaRPr lang="en-CA"/>
          </a:p>
        </p:txBody>
      </p:sp>
      <p:sp>
        <p:nvSpPr>
          <p:cNvPr id="7" name="Freeform 7"/>
          <p:cNvSpPr/>
          <p:nvPr/>
        </p:nvSpPr>
        <p:spPr>
          <a:xfrm>
            <a:off x="-2178790" y="-2633451"/>
            <a:ext cx="6414979" cy="6781052"/>
          </a:xfrm>
          <a:custGeom>
            <a:avLst/>
            <a:gdLst/>
            <a:ahLst/>
            <a:cxnLst/>
            <a:rect l="l" t="t" r="r" b="b"/>
            <a:pathLst>
              <a:path w="6414979" h="6781052">
                <a:moveTo>
                  <a:pt x="0" y="0"/>
                </a:moveTo>
                <a:lnTo>
                  <a:pt x="6414980" y="0"/>
                </a:lnTo>
                <a:lnTo>
                  <a:pt x="6414980" y="6781052"/>
                </a:lnTo>
                <a:lnTo>
                  <a:pt x="0" y="6781052"/>
                </a:lnTo>
                <a:lnTo>
                  <a:pt x="0" y="0"/>
                </a:lnTo>
                <a:close/>
              </a:path>
            </a:pathLst>
          </a:custGeom>
          <a:blipFill>
            <a:blip r:embed="rId7"/>
            <a:stretch>
              <a:fillRect/>
            </a:stretch>
          </a:blipFill>
        </p:spPr>
        <p:txBody>
          <a:bodyPr/>
          <a:lstStyle/>
          <a:p>
            <a:endParaRPr lang="en-CA"/>
          </a:p>
        </p:txBody>
      </p:sp>
      <p:sp>
        <p:nvSpPr>
          <p:cNvPr id="8" name="Freeform 8"/>
          <p:cNvSpPr/>
          <p:nvPr/>
        </p:nvSpPr>
        <p:spPr>
          <a:xfrm>
            <a:off x="12288445" y="8127222"/>
            <a:ext cx="1600112" cy="1038747"/>
          </a:xfrm>
          <a:custGeom>
            <a:avLst/>
            <a:gdLst/>
            <a:ahLst/>
            <a:cxnLst/>
            <a:rect l="l" t="t" r="r" b="b"/>
            <a:pathLst>
              <a:path w="1600112" h="1038747">
                <a:moveTo>
                  <a:pt x="0" y="0"/>
                </a:moveTo>
                <a:lnTo>
                  <a:pt x="1600112" y="0"/>
                </a:lnTo>
                <a:lnTo>
                  <a:pt x="1600112" y="1038747"/>
                </a:lnTo>
                <a:lnTo>
                  <a:pt x="0" y="1038747"/>
                </a:lnTo>
                <a:lnTo>
                  <a:pt x="0" y="0"/>
                </a:lnTo>
                <a:close/>
              </a:path>
            </a:pathLst>
          </a:custGeom>
          <a:blipFill>
            <a:blip r:embed="rId8"/>
            <a:stretch>
              <a:fillRect/>
            </a:stretch>
          </a:blipFill>
        </p:spPr>
        <p:txBody>
          <a:bodyPr/>
          <a:lstStyle/>
          <a:p>
            <a:endParaRPr lang="en-CA"/>
          </a:p>
        </p:txBody>
      </p:sp>
      <p:sp>
        <p:nvSpPr>
          <p:cNvPr id="9" name="TextBox 9"/>
          <p:cNvSpPr txBox="1"/>
          <p:nvPr/>
        </p:nvSpPr>
        <p:spPr>
          <a:xfrm>
            <a:off x="1494338" y="3209261"/>
            <a:ext cx="15299324" cy="3582729"/>
          </a:xfrm>
          <a:prstGeom prst="rect">
            <a:avLst/>
          </a:prstGeom>
        </p:spPr>
        <p:txBody>
          <a:bodyPr lIns="0" tIns="0" rIns="0" bIns="0" rtlCol="0" anchor="t">
            <a:spAutoFit/>
          </a:bodyPr>
          <a:lstStyle/>
          <a:p>
            <a:pPr algn="ctr">
              <a:lnSpc>
                <a:spcPts val="14072"/>
              </a:lnSpc>
            </a:pPr>
            <a:r>
              <a:rPr lang="en-US" sz="10051">
                <a:solidFill>
                  <a:srgbClr val="5062C6"/>
                </a:solidFill>
                <a:latin typeface="Poppins Ultra-Bold"/>
              </a:rPr>
              <a:t>ANALYSIS OF COVID-19 AND BREAST CANCER</a:t>
            </a:r>
          </a:p>
        </p:txBody>
      </p:sp>
      <p:sp>
        <p:nvSpPr>
          <p:cNvPr id="10" name="TextBox 10"/>
          <p:cNvSpPr txBox="1"/>
          <p:nvPr/>
        </p:nvSpPr>
        <p:spPr>
          <a:xfrm>
            <a:off x="1589644" y="7325142"/>
            <a:ext cx="14413577" cy="718105"/>
          </a:xfrm>
          <a:prstGeom prst="rect">
            <a:avLst/>
          </a:prstGeom>
        </p:spPr>
        <p:txBody>
          <a:bodyPr lIns="0" tIns="0" rIns="0" bIns="0" rtlCol="0" anchor="t">
            <a:spAutoFit/>
          </a:bodyPr>
          <a:lstStyle/>
          <a:p>
            <a:pPr algn="ctr">
              <a:lnSpc>
                <a:spcPts val="5569"/>
              </a:lnSpc>
            </a:pPr>
            <a:r>
              <a:rPr lang="en-US" sz="3978">
                <a:solidFill>
                  <a:srgbClr val="00878E"/>
                </a:solidFill>
                <a:latin typeface="Poppins Ultra-Bold"/>
              </a:rPr>
              <a:t>By: Hamza, Mina, Dean, Shan, Fozia, Alejandra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2141289"/>
            <a:ext cx="13901922" cy="5775823"/>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 INFLUENCE OF SMOKING ON THE SEVERITY OF COVID-19 IN INDIVIDUALS WITH BREAST CANCER.</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6602501" y="769247"/>
            <a:ext cx="5082997" cy="3855852"/>
          </a:xfrm>
          <a:custGeom>
            <a:avLst/>
            <a:gdLst/>
            <a:ahLst/>
            <a:cxnLst/>
            <a:rect l="l" t="t" r="r" b="b"/>
            <a:pathLst>
              <a:path w="5082997" h="3855852">
                <a:moveTo>
                  <a:pt x="0" y="0"/>
                </a:moveTo>
                <a:lnTo>
                  <a:pt x="5082998" y="0"/>
                </a:lnTo>
                <a:lnTo>
                  <a:pt x="5082998" y="3855851"/>
                </a:lnTo>
                <a:lnTo>
                  <a:pt x="0" y="3855851"/>
                </a:lnTo>
                <a:lnTo>
                  <a:pt x="0" y="0"/>
                </a:lnTo>
                <a:close/>
              </a:path>
            </a:pathLst>
          </a:custGeom>
          <a:blipFill>
            <a:blip r:embed="rId3"/>
            <a:stretch>
              <a:fillRect/>
            </a:stretch>
          </a:blipFill>
        </p:spPr>
        <p:txBody>
          <a:bodyPr/>
          <a:lstStyle/>
          <a:p>
            <a:endParaRPr lang="en-CA"/>
          </a:p>
        </p:txBody>
      </p:sp>
      <p:sp>
        <p:nvSpPr>
          <p:cNvPr id="4" name="Freeform 4"/>
          <p:cNvSpPr/>
          <p:nvPr/>
        </p:nvSpPr>
        <p:spPr>
          <a:xfrm>
            <a:off x="12464052" y="769247"/>
            <a:ext cx="5238378" cy="3855852"/>
          </a:xfrm>
          <a:custGeom>
            <a:avLst/>
            <a:gdLst/>
            <a:ahLst/>
            <a:cxnLst/>
            <a:rect l="l" t="t" r="r" b="b"/>
            <a:pathLst>
              <a:path w="5238378" h="3855852">
                <a:moveTo>
                  <a:pt x="0" y="0"/>
                </a:moveTo>
                <a:lnTo>
                  <a:pt x="5238377" y="0"/>
                </a:lnTo>
                <a:lnTo>
                  <a:pt x="5238377" y="3855851"/>
                </a:lnTo>
                <a:lnTo>
                  <a:pt x="0" y="3855851"/>
                </a:lnTo>
                <a:lnTo>
                  <a:pt x="0" y="0"/>
                </a:lnTo>
                <a:close/>
              </a:path>
            </a:pathLst>
          </a:custGeom>
          <a:blipFill>
            <a:blip r:embed="rId4"/>
            <a:stretch>
              <a:fillRect/>
            </a:stretch>
          </a:blipFill>
        </p:spPr>
        <p:txBody>
          <a:bodyPr/>
          <a:lstStyle/>
          <a:p>
            <a:endParaRPr lang="en-CA"/>
          </a:p>
        </p:txBody>
      </p:sp>
      <p:sp>
        <p:nvSpPr>
          <p:cNvPr id="5" name="Freeform 5"/>
          <p:cNvSpPr/>
          <p:nvPr/>
        </p:nvSpPr>
        <p:spPr>
          <a:xfrm>
            <a:off x="8994925" y="4754699"/>
            <a:ext cx="6088316" cy="5375401"/>
          </a:xfrm>
          <a:custGeom>
            <a:avLst/>
            <a:gdLst/>
            <a:ahLst/>
            <a:cxnLst/>
            <a:rect l="l" t="t" r="r" b="b"/>
            <a:pathLst>
              <a:path w="6088316" h="5375401">
                <a:moveTo>
                  <a:pt x="0" y="0"/>
                </a:moveTo>
                <a:lnTo>
                  <a:pt x="6088315" y="0"/>
                </a:lnTo>
                <a:lnTo>
                  <a:pt x="6088315" y="5375401"/>
                </a:lnTo>
                <a:lnTo>
                  <a:pt x="0" y="5375401"/>
                </a:lnTo>
                <a:lnTo>
                  <a:pt x="0" y="0"/>
                </a:lnTo>
                <a:close/>
              </a:path>
            </a:pathLst>
          </a:custGeom>
          <a:blipFill>
            <a:blip r:embed="rId5"/>
            <a:stretch>
              <a:fillRect r="-798"/>
            </a:stretch>
          </a:blipFill>
        </p:spPr>
        <p:txBody>
          <a:bodyPr/>
          <a:lstStyle/>
          <a:p>
            <a:endParaRPr lang="en-CA"/>
          </a:p>
        </p:txBody>
      </p:sp>
      <p:sp>
        <p:nvSpPr>
          <p:cNvPr id="6" name="TextBox 6"/>
          <p:cNvSpPr txBox="1"/>
          <p:nvPr/>
        </p:nvSpPr>
        <p:spPr>
          <a:xfrm>
            <a:off x="1361152" y="377111"/>
            <a:ext cx="2926953" cy="704229"/>
          </a:xfrm>
          <a:prstGeom prst="rect">
            <a:avLst/>
          </a:prstGeom>
        </p:spPr>
        <p:txBody>
          <a:bodyPr lIns="0" tIns="0" rIns="0" bIns="0" rtlCol="0" anchor="t">
            <a:spAutoFit/>
          </a:bodyPr>
          <a:lstStyle/>
          <a:p>
            <a:pPr algn="ctr">
              <a:lnSpc>
                <a:spcPts val="5809"/>
              </a:lnSpc>
            </a:pPr>
            <a:r>
              <a:rPr lang="en-US" sz="4149">
                <a:solidFill>
                  <a:srgbClr val="16948A"/>
                </a:solidFill>
                <a:latin typeface="Canva Sans Bold"/>
              </a:rPr>
              <a:t>Hypothesis</a:t>
            </a:r>
          </a:p>
        </p:txBody>
      </p:sp>
      <p:sp>
        <p:nvSpPr>
          <p:cNvPr id="7" name="TextBox 7"/>
          <p:cNvSpPr txBox="1"/>
          <p:nvPr/>
        </p:nvSpPr>
        <p:spPr>
          <a:xfrm>
            <a:off x="186924" y="1477456"/>
            <a:ext cx="5275408" cy="1471470"/>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Individuals who smoke and have Breast Cancer have a higher chance of having a severe COVID compared to the individuals who do not smoke.</a:t>
            </a:r>
          </a:p>
        </p:txBody>
      </p:sp>
      <p:sp>
        <p:nvSpPr>
          <p:cNvPr id="8" name="TextBox 8"/>
          <p:cNvSpPr txBox="1"/>
          <p:nvPr/>
        </p:nvSpPr>
        <p:spPr>
          <a:xfrm>
            <a:off x="0" y="3310876"/>
            <a:ext cx="5649257" cy="1437654"/>
          </a:xfrm>
          <a:prstGeom prst="rect">
            <a:avLst/>
          </a:prstGeom>
        </p:spPr>
        <p:txBody>
          <a:bodyPr lIns="0" tIns="0" rIns="0" bIns="0" rtlCol="0" anchor="t">
            <a:spAutoFit/>
          </a:bodyPr>
          <a:lstStyle/>
          <a:p>
            <a:pPr algn="ctr">
              <a:lnSpc>
                <a:spcPts val="5809"/>
              </a:lnSpc>
            </a:pPr>
            <a:r>
              <a:rPr lang="en-US" sz="4149">
                <a:solidFill>
                  <a:srgbClr val="16948A"/>
                </a:solidFill>
                <a:latin typeface="Canva Sans Bold"/>
              </a:rPr>
              <a:t>Chi-Squared Test Result</a:t>
            </a:r>
          </a:p>
        </p:txBody>
      </p:sp>
      <p:sp>
        <p:nvSpPr>
          <p:cNvPr id="9" name="TextBox 9"/>
          <p:cNvSpPr txBox="1"/>
          <p:nvPr/>
        </p:nvSpPr>
        <p:spPr>
          <a:xfrm>
            <a:off x="373849" y="5148580"/>
            <a:ext cx="5275408" cy="4072913"/>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P-value :  0.30</a:t>
            </a:r>
          </a:p>
          <a:p>
            <a:pPr algn="ctr">
              <a:lnSpc>
                <a:spcPts val="2930"/>
              </a:lnSpc>
            </a:pPr>
            <a:endParaRPr lang="en-US" sz="2093">
              <a:solidFill>
                <a:srgbClr val="484A4B"/>
              </a:solidFill>
              <a:latin typeface="Canva Sans"/>
            </a:endParaRPr>
          </a:p>
          <a:p>
            <a:pPr algn="ctr">
              <a:lnSpc>
                <a:spcPts val="2930"/>
              </a:lnSpc>
            </a:pPr>
            <a:r>
              <a:rPr lang="en-US" sz="2093">
                <a:solidFill>
                  <a:srgbClr val="484A4B"/>
                </a:solidFill>
                <a:latin typeface="Canva Sans"/>
              </a:rPr>
              <a:t>Since the p-value is greater than 0.05, we cannot reject the null hypothesis. This means that there is no significant </a:t>
            </a:r>
          </a:p>
          <a:p>
            <a:pPr algn="ctr">
              <a:lnSpc>
                <a:spcPts val="2930"/>
              </a:lnSpc>
            </a:pPr>
            <a:r>
              <a:rPr lang="en-US" sz="2093">
                <a:solidFill>
                  <a:srgbClr val="484A4B"/>
                </a:solidFill>
                <a:latin typeface="Canva Sans"/>
              </a:rPr>
              <a:t>difference between the two data sets. Therefore, individuals who smoke and have Breast Cancer do not have a higher chance of having a severe COVID compared to the individuals who do not smoke.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1760721" y="2028867"/>
            <a:ext cx="14766557" cy="6029240"/>
          </a:xfrm>
          <a:prstGeom prst="rect">
            <a:avLst/>
          </a:prstGeom>
        </p:spPr>
        <p:txBody>
          <a:bodyPr lIns="0" tIns="0" rIns="0" bIns="0" rtlCol="0" anchor="t">
            <a:spAutoFit/>
          </a:bodyPr>
          <a:lstStyle/>
          <a:p>
            <a:pPr algn="ctr">
              <a:lnSpc>
                <a:spcPts val="9454"/>
              </a:lnSpc>
            </a:pPr>
            <a:r>
              <a:rPr lang="en-US" sz="6753" spc="155">
                <a:solidFill>
                  <a:srgbClr val="F4F4F4"/>
                </a:solidFill>
                <a:latin typeface="Poppins Ultra-Bold"/>
              </a:rPr>
              <a:t>THE RELATIONSHIP BETWEEN SMOKING, BREAST CANCER (BC) STATUS, AND COVID INCIDENCE ACROSS DIFFERENT RACIAL GROUPS</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329098" y="784906"/>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1671278" y="2282780"/>
            <a:ext cx="14327137" cy="4169507"/>
          </a:xfrm>
          <a:custGeom>
            <a:avLst/>
            <a:gdLst/>
            <a:ahLst/>
            <a:cxnLst/>
            <a:rect l="l" t="t" r="r" b="b"/>
            <a:pathLst>
              <a:path w="14327137" h="4169507">
                <a:moveTo>
                  <a:pt x="0" y="0"/>
                </a:moveTo>
                <a:lnTo>
                  <a:pt x="14327137" y="0"/>
                </a:lnTo>
                <a:lnTo>
                  <a:pt x="14327137" y="4169508"/>
                </a:lnTo>
                <a:lnTo>
                  <a:pt x="0" y="4169508"/>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7688820" y="473062"/>
            <a:ext cx="2292052"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Hypothesis</a:t>
            </a:r>
          </a:p>
        </p:txBody>
      </p:sp>
      <p:sp>
        <p:nvSpPr>
          <p:cNvPr id="5" name="TextBox 5"/>
          <p:cNvSpPr txBox="1"/>
          <p:nvPr/>
        </p:nvSpPr>
        <p:spPr>
          <a:xfrm>
            <a:off x="3166067" y="1202055"/>
            <a:ext cx="11337558" cy="728201"/>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id="6" name="TextBox 6"/>
          <p:cNvSpPr txBox="1"/>
          <p:nvPr/>
        </p:nvSpPr>
        <p:spPr>
          <a:xfrm>
            <a:off x="4851915" y="6718988"/>
            <a:ext cx="7965864"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Chi-Squared Test Result</a:t>
            </a:r>
          </a:p>
        </p:txBody>
      </p:sp>
      <p:sp>
        <p:nvSpPr>
          <p:cNvPr id="7" name="TextBox 7"/>
          <p:cNvSpPr txBox="1"/>
          <p:nvPr/>
        </p:nvSpPr>
        <p:spPr>
          <a:xfrm>
            <a:off x="2496784" y="7571906"/>
            <a:ext cx="13294432" cy="1843105"/>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P-value :  0.03</a:t>
            </a:r>
          </a:p>
          <a:p>
            <a:pPr algn="ctr">
              <a:lnSpc>
                <a:spcPts val="2930"/>
              </a:lnSpc>
            </a:pPr>
            <a:endParaRPr lang="en-US" sz="2093">
              <a:solidFill>
                <a:srgbClr val="484A4B"/>
              </a:solidFill>
              <a:latin typeface="Canva Sans"/>
            </a:endParaRPr>
          </a:p>
          <a:p>
            <a:pPr algn="ctr">
              <a:lnSpc>
                <a:spcPts val="2930"/>
              </a:lnSpc>
            </a:pPr>
            <a:r>
              <a:rPr lang="en-US" sz="2093">
                <a:solidFill>
                  <a:srgbClr val="484A4B"/>
                </a:solidFill>
                <a:latin typeface="Canva Sans"/>
              </a:rPr>
              <a:t>Since the p-value is smaller than 0.05, we reject the null hypothesis. This means that there is a significant difference between the two data sets.  Therefore, amongst all the races with active and responding breast cancer statuses, smoking is a factor for them to have COVID.</a:t>
            </a:r>
          </a:p>
        </p:txBody>
      </p:sp>
      <p:sp>
        <p:nvSpPr>
          <p:cNvPr id="8" name="TextBox 8"/>
          <p:cNvSpPr txBox="1"/>
          <p:nvPr/>
        </p:nvSpPr>
        <p:spPr>
          <a:xfrm>
            <a:off x="0" y="39032"/>
            <a:ext cx="4245052" cy="430543"/>
          </a:xfrm>
          <a:prstGeom prst="rect">
            <a:avLst/>
          </a:prstGeom>
        </p:spPr>
        <p:txBody>
          <a:bodyPr lIns="0" tIns="0" rIns="0" bIns="0" rtlCol="0" anchor="t">
            <a:spAutoFit/>
          </a:bodyPr>
          <a:lstStyle/>
          <a:p>
            <a:pPr algn="ctr">
              <a:lnSpc>
                <a:spcPts val="3569"/>
              </a:lnSpc>
            </a:pPr>
            <a:r>
              <a:rPr lang="en-US" sz="2549">
                <a:solidFill>
                  <a:srgbClr val="5062C6"/>
                </a:solidFill>
                <a:latin typeface="Canva Sans Bold"/>
              </a:rPr>
              <a:t>Active and responding BC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2002298" y="2333107"/>
            <a:ext cx="14283404" cy="4162781"/>
          </a:xfrm>
          <a:custGeom>
            <a:avLst/>
            <a:gdLst/>
            <a:ahLst/>
            <a:cxnLst/>
            <a:rect l="l" t="t" r="r" b="b"/>
            <a:pathLst>
              <a:path w="14283404" h="4162781">
                <a:moveTo>
                  <a:pt x="0" y="0"/>
                </a:moveTo>
                <a:lnTo>
                  <a:pt x="14283404" y="0"/>
                </a:lnTo>
                <a:lnTo>
                  <a:pt x="14283404" y="4162781"/>
                </a:lnTo>
                <a:lnTo>
                  <a:pt x="0" y="4162781"/>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0" y="39032"/>
            <a:ext cx="3402649" cy="430543"/>
          </a:xfrm>
          <a:prstGeom prst="rect">
            <a:avLst/>
          </a:prstGeom>
        </p:spPr>
        <p:txBody>
          <a:bodyPr lIns="0" tIns="0" rIns="0" bIns="0" rtlCol="0" anchor="t">
            <a:spAutoFit/>
          </a:bodyPr>
          <a:lstStyle/>
          <a:p>
            <a:pPr algn="ctr">
              <a:lnSpc>
                <a:spcPts val="3569"/>
              </a:lnSpc>
            </a:pPr>
            <a:r>
              <a:rPr lang="en-US" sz="2549">
                <a:solidFill>
                  <a:srgbClr val="5062C6"/>
                </a:solidFill>
                <a:latin typeface="Canva Sans Bold"/>
              </a:rPr>
              <a:t>Active and stable BC</a:t>
            </a:r>
          </a:p>
        </p:txBody>
      </p:sp>
      <p:sp>
        <p:nvSpPr>
          <p:cNvPr id="5" name="TextBox 5"/>
          <p:cNvSpPr txBox="1"/>
          <p:nvPr/>
        </p:nvSpPr>
        <p:spPr>
          <a:xfrm>
            <a:off x="7688820" y="473062"/>
            <a:ext cx="2292052"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Hypothesis</a:t>
            </a:r>
          </a:p>
        </p:txBody>
      </p:sp>
      <p:sp>
        <p:nvSpPr>
          <p:cNvPr id="6" name="TextBox 6"/>
          <p:cNvSpPr txBox="1"/>
          <p:nvPr/>
        </p:nvSpPr>
        <p:spPr>
          <a:xfrm>
            <a:off x="3166067" y="1202055"/>
            <a:ext cx="11337558" cy="728201"/>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id="7" name="TextBox 7"/>
          <p:cNvSpPr txBox="1"/>
          <p:nvPr/>
        </p:nvSpPr>
        <p:spPr>
          <a:xfrm>
            <a:off x="4851915" y="6838990"/>
            <a:ext cx="7965864"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Chi-Squared Test Result</a:t>
            </a:r>
          </a:p>
        </p:txBody>
      </p:sp>
      <p:sp>
        <p:nvSpPr>
          <p:cNvPr id="8" name="TextBox 8"/>
          <p:cNvSpPr txBox="1"/>
          <p:nvPr/>
        </p:nvSpPr>
        <p:spPr>
          <a:xfrm>
            <a:off x="2496784" y="7766306"/>
            <a:ext cx="13294432" cy="1843105"/>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P-value :  0.34</a:t>
            </a:r>
          </a:p>
          <a:p>
            <a:pPr algn="ctr">
              <a:lnSpc>
                <a:spcPts val="2930"/>
              </a:lnSpc>
            </a:pPr>
            <a:endParaRPr lang="en-US" sz="2093">
              <a:solidFill>
                <a:srgbClr val="484A4B"/>
              </a:solidFill>
              <a:latin typeface="Canva Sans"/>
            </a:endParaRPr>
          </a:p>
          <a:p>
            <a:pPr algn="ctr">
              <a:lnSpc>
                <a:spcPts val="2930"/>
              </a:lnSpc>
            </a:pPr>
            <a:r>
              <a:rPr lang="en-US" sz="2093">
                <a:solidFill>
                  <a:srgbClr val="484A4B"/>
                </a:solidFill>
                <a:latin typeface="Canva Sans"/>
              </a:rPr>
              <a:t>Since the p-value is greater than 0.05, we cannot reject the null hypothesis. This means that there is no significant difference between the two data sets. Therefore, amongst all the races with active and stable breast cancer statuses, smoking is not a factor for them to have COVID.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1486727" y="2299696"/>
            <a:ext cx="14696239" cy="4218365"/>
          </a:xfrm>
          <a:custGeom>
            <a:avLst/>
            <a:gdLst/>
            <a:ahLst/>
            <a:cxnLst/>
            <a:rect l="l" t="t" r="r" b="b"/>
            <a:pathLst>
              <a:path w="14696239" h="4218365">
                <a:moveTo>
                  <a:pt x="0" y="0"/>
                </a:moveTo>
                <a:lnTo>
                  <a:pt x="14696239" y="0"/>
                </a:lnTo>
                <a:lnTo>
                  <a:pt x="14696239" y="4218365"/>
                </a:lnTo>
                <a:lnTo>
                  <a:pt x="0" y="4218365"/>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0" y="39032"/>
            <a:ext cx="4245052" cy="430543"/>
          </a:xfrm>
          <a:prstGeom prst="rect">
            <a:avLst/>
          </a:prstGeom>
        </p:spPr>
        <p:txBody>
          <a:bodyPr lIns="0" tIns="0" rIns="0" bIns="0" rtlCol="0" anchor="t">
            <a:spAutoFit/>
          </a:bodyPr>
          <a:lstStyle/>
          <a:p>
            <a:pPr algn="ctr">
              <a:lnSpc>
                <a:spcPts val="3569"/>
              </a:lnSpc>
            </a:pPr>
            <a:r>
              <a:rPr lang="en-US" sz="2549">
                <a:solidFill>
                  <a:srgbClr val="5062C6"/>
                </a:solidFill>
                <a:latin typeface="Canva Sans Bold"/>
              </a:rPr>
              <a:t>Active and progressing BC</a:t>
            </a:r>
          </a:p>
        </p:txBody>
      </p:sp>
      <p:sp>
        <p:nvSpPr>
          <p:cNvPr id="5" name="TextBox 5"/>
          <p:cNvSpPr txBox="1"/>
          <p:nvPr/>
        </p:nvSpPr>
        <p:spPr>
          <a:xfrm>
            <a:off x="7688820" y="473062"/>
            <a:ext cx="2292052"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Hypothesis</a:t>
            </a:r>
          </a:p>
        </p:txBody>
      </p:sp>
      <p:sp>
        <p:nvSpPr>
          <p:cNvPr id="6" name="TextBox 6"/>
          <p:cNvSpPr txBox="1"/>
          <p:nvPr/>
        </p:nvSpPr>
        <p:spPr>
          <a:xfrm>
            <a:off x="3166067" y="1202055"/>
            <a:ext cx="11337558" cy="728201"/>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id="7" name="TextBox 7"/>
          <p:cNvSpPr txBox="1"/>
          <p:nvPr/>
        </p:nvSpPr>
        <p:spPr>
          <a:xfrm>
            <a:off x="4851915" y="6838990"/>
            <a:ext cx="7965864"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Chi-Squared Test Result</a:t>
            </a:r>
          </a:p>
        </p:txBody>
      </p:sp>
      <p:sp>
        <p:nvSpPr>
          <p:cNvPr id="8" name="TextBox 8"/>
          <p:cNvSpPr txBox="1"/>
          <p:nvPr/>
        </p:nvSpPr>
        <p:spPr>
          <a:xfrm>
            <a:off x="2496784" y="7766306"/>
            <a:ext cx="13294432" cy="1843105"/>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P-value :  0.55</a:t>
            </a:r>
          </a:p>
          <a:p>
            <a:pPr algn="ctr">
              <a:lnSpc>
                <a:spcPts val="2930"/>
              </a:lnSpc>
            </a:pPr>
            <a:endParaRPr lang="en-US" sz="2093">
              <a:solidFill>
                <a:srgbClr val="484A4B"/>
              </a:solidFill>
              <a:latin typeface="Canva Sans"/>
            </a:endParaRPr>
          </a:p>
          <a:p>
            <a:pPr algn="ctr">
              <a:lnSpc>
                <a:spcPts val="2930"/>
              </a:lnSpc>
            </a:pPr>
            <a:r>
              <a:rPr lang="en-US" sz="2093">
                <a:solidFill>
                  <a:srgbClr val="484A4B"/>
                </a:solidFill>
                <a:latin typeface="Canva Sans"/>
              </a:rPr>
              <a:t>Since the p-value is greater than 0.05, we cannot reject the null hypothesis. This means that there is no significant difference between the two data sets. Therefore, amongst all the races with active and progressing breast cancer statuses, smoking is not a factor for them to have COVID.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2860426"/>
            <a:ext cx="13901922" cy="5775823"/>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DOES OBESITY AND AGE HAVE AN AFFECT ON COVID WITH BREAST CANCER?</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156409" y="2749909"/>
            <a:ext cx="13356874" cy="6661444"/>
          </a:xfrm>
          <a:custGeom>
            <a:avLst/>
            <a:gdLst/>
            <a:ahLst/>
            <a:cxnLst/>
            <a:rect l="l" t="t" r="r" b="b"/>
            <a:pathLst>
              <a:path w="13356874" h="6661444">
                <a:moveTo>
                  <a:pt x="0" y="0"/>
                </a:moveTo>
                <a:lnTo>
                  <a:pt x="13356875" y="0"/>
                </a:lnTo>
                <a:lnTo>
                  <a:pt x="13356875" y="6661443"/>
                </a:lnTo>
                <a:lnTo>
                  <a:pt x="0" y="6661443"/>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2537110" y="349858"/>
            <a:ext cx="12595473" cy="2118466"/>
          </a:xfrm>
          <a:prstGeom prst="rect">
            <a:avLst/>
          </a:prstGeom>
        </p:spPr>
        <p:txBody>
          <a:bodyPr lIns="0" tIns="0" rIns="0" bIns="0" rtlCol="0" anchor="t">
            <a:spAutoFit/>
          </a:bodyPr>
          <a:lstStyle/>
          <a:p>
            <a:pPr algn="ctr">
              <a:lnSpc>
                <a:spcPts val="2409"/>
              </a:lnSpc>
            </a:pPr>
            <a:r>
              <a:rPr lang="en-US" sz="1720">
                <a:solidFill>
                  <a:srgbClr val="484A4B"/>
                </a:solidFill>
                <a:latin typeface="Canva Sans Bold"/>
              </a:rPr>
              <a:t>This chart shows the distribution of cancer status by obesity. This led to the discovery that the P-value which is equal to 0.07944 is above the significance level 0.05</a:t>
            </a:r>
          </a:p>
          <a:p>
            <a:pPr algn="ctr">
              <a:lnSpc>
                <a:spcPts val="2409"/>
              </a:lnSpc>
            </a:pPr>
            <a:r>
              <a:rPr lang="en-US" sz="1720">
                <a:solidFill>
                  <a:srgbClr val="484A4B"/>
                </a:solidFill>
                <a:latin typeface="Canva Sans Bold"/>
              </a:rPr>
              <a:t>In statistics, if the P-value is less than 0.05 we can reject the null hypothesis.</a:t>
            </a:r>
          </a:p>
          <a:p>
            <a:pPr algn="ctr">
              <a:lnSpc>
                <a:spcPts val="2409"/>
              </a:lnSpc>
            </a:pPr>
            <a:r>
              <a:rPr lang="en-US" sz="1720">
                <a:solidFill>
                  <a:srgbClr val="484A4B"/>
                </a:solidFill>
                <a:latin typeface="Canva Sans Bold"/>
              </a:rPr>
              <a:t>If the P-value is greater than 0.05 we fail to reject the hypothesis</a:t>
            </a:r>
          </a:p>
          <a:p>
            <a:pPr algn="ctr">
              <a:lnSpc>
                <a:spcPts val="2409"/>
              </a:lnSpc>
            </a:pPr>
            <a:r>
              <a:rPr lang="en-US" sz="1720">
                <a:solidFill>
                  <a:srgbClr val="484A4B"/>
                </a:solidFill>
                <a:latin typeface="Canva Sans Bold"/>
              </a:rPr>
              <a:t>Due to the outcome, there is now strong evidence to conclude that there is a correlation between obesity and cancer status. We fail to REJECT.</a:t>
            </a:r>
          </a:p>
          <a:p>
            <a:pPr algn="ctr">
              <a:lnSpc>
                <a:spcPts val="2409"/>
              </a:lnSpc>
            </a:pPr>
            <a:endParaRPr lang="en-US" sz="1720">
              <a:solidFill>
                <a:srgbClr val="484A4B"/>
              </a:solidFill>
              <a:latin typeface="Canva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334221" y="2751838"/>
            <a:ext cx="9619558" cy="6864868"/>
          </a:xfrm>
          <a:custGeom>
            <a:avLst/>
            <a:gdLst/>
            <a:ahLst/>
            <a:cxnLst/>
            <a:rect l="l" t="t" r="r" b="b"/>
            <a:pathLst>
              <a:path w="9619558" h="6864868">
                <a:moveTo>
                  <a:pt x="0" y="0"/>
                </a:moveTo>
                <a:lnTo>
                  <a:pt x="9619558" y="0"/>
                </a:lnTo>
                <a:lnTo>
                  <a:pt x="9619558" y="6864869"/>
                </a:lnTo>
                <a:lnTo>
                  <a:pt x="0" y="6864869"/>
                </a:lnTo>
                <a:lnTo>
                  <a:pt x="0" y="0"/>
                </a:lnTo>
                <a:close/>
              </a:path>
            </a:pathLst>
          </a:custGeom>
          <a:blipFill>
            <a:blip r:embed="rId2"/>
            <a:stretch>
              <a:fillRect l="-3978" r="-8495" b="-1054"/>
            </a:stretch>
          </a:blipFill>
        </p:spPr>
        <p:txBody>
          <a:bodyPr/>
          <a:lstStyle/>
          <a:p>
            <a:endParaRPr lang="en-CA"/>
          </a:p>
        </p:txBody>
      </p:sp>
      <p:sp>
        <p:nvSpPr>
          <p:cNvPr id="3" name="TextBox 3"/>
          <p:cNvSpPr txBox="1"/>
          <p:nvPr/>
        </p:nvSpPr>
        <p:spPr>
          <a:xfrm>
            <a:off x="1441503" y="145540"/>
            <a:ext cx="15404994" cy="2451593"/>
          </a:xfrm>
          <a:prstGeom prst="rect">
            <a:avLst/>
          </a:prstGeom>
        </p:spPr>
        <p:txBody>
          <a:bodyPr lIns="0" tIns="0" rIns="0" bIns="0" rtlCol="0" anchor="t">
            <a:spAutoFit/>
          </a:bodyPr>
          <a:lstStyle/>
          <a:p>
            <a:pPr algn="ctr">
              <a:lnSpc>
                <a:spcPts val="2045"/>
              </a:lnSpc>
            </a:pPr>
            <a:endParaRPr/>
          </a:p>
          <a:p>
            <a:pPr algn="ctr">
              <a:lnSpc>
                <a:spcPts val="2926"/>
              </a:lnSpc>
            </a:pPr>
            <a:r>
              <a:rPr lang="en-US" sz="2090">
                <a:solidFill>
                  <a:srgbClr val="484A4B"/>
                </a:solidFill>
                <a:latin typeface="Canva Sans Bold"/>
              </a:rPr>
              <a:t>Understanding Age Distribution by COVID Severity in Individuals with Cancer using a KDE plot which helps us to visually assess how the age distribution density changes</a:t>
            </a:r>
          </a:p>
          <a:p>
            <a:pPr algn="ctr">
              <a:lnSpc>
                <a:spcPts val="2926"/>
              </a:lnSpc>
            </a:pPr>
            <a:r>
              <a:rPr lang="en-US" sz="2090">
                <a:solidFill>
                  <a:srgbClr val="484A4B"/>
                </a:solidFill>
                <a:latin typeface="Canva Sans Bold"/>
              </a:rPr>
              <a:t>based on different levels of COVID-19 severity. The Peaks and variations in the curve provide insights into whether certain age groups are more prone to severe COVID-19 outcomes among individuals with breast cancer, which suggests that as age increases, the likelihood of experiencing more severe symptoms also tends to rise.</a:t>
            </a:r>
          </a:p>
          <a:p>
            <a:pPr algn="ctr">
              <a:lnSpc>
                <a:spcPts val="2799"/>
              </a:lnSpc>
            </a:pPr>
            <a:endParaRPr lang="en-US" sz="2090">
              <a:solidFill>
                <a:srgbClr val="484A4B"/>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2309977"/>
            <a:ext cx="13901922" cy="4337548"/>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THE INTERSECTION OF RACE/ETHNICITY, COVID-19, AND BREAST CANCER</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61236"/>
            <a:ext cx="10596975" cy="10535209"/>
            <a:chOff x="0" y="0"/>
            <a:chExt cx="2790973" cy="2774705"/>
          </a:xfrm>
        </p:grpSpPr>
        <p:sp>
          <p:nvSpPr>
            <p:cNvPr id="3" name="Freeform 3"/>
            <p:cNvSpPr/>
            <p:nvPr/>
          </p:nvSpPr>
          <p:spPr>
            <a:xfrm>
              <a:off x="0" y="0"/>
              <a:ext cx="2790973" cy="2774705"/>
            </a:xfrm>
            <a:custGeom>
              <a:avLst/>
              <a:gdLst/>
              <a:ahLst/>
              <a:cxnLst/>
              <a:rect l="l" t="t" r="r" b="b"/>
              <a:pathLst>
                <a:path w="2790973" h="2774705">
                  <a:moveTo>
                    <a:pt x="0" y="0"/>
                  </a:moveTo>
                  <a:lnTo>
                    <a:pt x="2790973" y="0"/>
                  </a:lnTo>
                  <a:lnTo>
                    <a:pt x="2790973" y="2774705"/>
                  </a:lnTo>
                  <a:lnTo>
                    <a:pt x="0" y="2774705"/>
                  </a:lnTo>
                  <a:close/>
                </a:path>
              </a:pathLst>
            </a:custGeom>
            <a:solidFill>
              <a:srgbClr val="16948A"/>
            </a:solidFill>
          </p:spPr>
          <p:txBody>
            <a:bodyPr/>
            <a:lstStyle/>
            <a:p>
              <a:endParaRPr lang="en-CA"/>
            </a:p>
          </p:txBody>
        </p:sp>
        <p:sp>
          <p:nvSpPr>
            <p:cNvPr id="4" name="TextBox 4"/>
            <p:cNvSpPr txBox="1"/>
            <p:nvPr/>
          </p:nvSpPr>
          <p:spPr>
            <a:xfrm>
              <a:off x="0" y="-38100"/>
              <a:ext cx="2790973" cy="281280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61131" y="2193009"/>
            <a:ext cx="6271687" cy="6271662"/>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88" r="-38888"/>
              </a:stretch>
            </a:blipFill>
          </p:spPr>
          <p:txBody>
            <a:bodyPr/>
            <a:lstStyle/>
            <a:p>
              <a:endParaRPr lang="en-CA"/>
            </a:p>
          </p:txBody>
        </p:sp>
      </p:grpSp>
      <p:sp>
        <p:nvSpPr>
          <p:cNvPr id="7" name="TextBox 7"/>
          <p:cNvSpPr txBox="1"/>
          <p:nvPr/>
        </p:nvSpPr>
        <p:spPr>
          <a:xfrm>
            <a:off x="602771" y="1174926"/>
            <a:ext cx="6329167" cy="1018084"/>
          </a:xfrm>
          <a:prstGeom prst="rect">
            <a:avLst/>
          </a:prstGeom>
        </p:spPr>
        <p:txBody>
          <a:bodyPr lIns="0" tIns="0" rIns="0" bIns="0" rtlCol="0" anchor="t">
            <a:spAutoFit/>
          </a:bodyPr>
          <a:lstStyle/>
          <a:p>
            <a:pPr>
              <a:lnSpc>
                <a:spcPts val="7935"/>
              </a:lnSpc>
            </a:pPr>
            <a:r>
              <a:rPr lang="en-US" sz="5667">
                <a:solidFill>
                  <a:srgbClr val="F4F4F4"/>
                </a:solidFill>
                <a:latin typeface="Poppins Ultra-Bold"/>
              </a:rPr>
              <a:t>Introduction</a:t>
            </a:r>
          </a:p>
        </p:txBody>
      </p:sp>
      <p:sp>
        <p:nvSpPr>
          <p:cNvPr id="8" name="TextBox 8"/>
          <p:cNvSpPr txBox="1"/>
          <p:nvPr/>
        </p:nvSpPr>
        <p:spPr>
          <a:xfrm>
            <a:off x="593246" y="3330247"/>
            <a:ext cx="6329167" cy="2790360"/>
          </a:xfrm>
          <a:prstGeom prst="rect">
            <a:avLst/>
          </a:prstGeom>
        </p:spPr>
        <p:txBody>
          <a:bodyPr lIns="0" tIns="0" rIns="0" bIns="0" rtlCol="0" anchor="t">
            <a:spAutoFit/>
          </a:bodyPr>
          <a:lstStyle/>
          <a:p>
            <a:pPr>
              <a:lnSpc>
                <a:spcPts val="3700"/>
              </a:lnSpc>
            </a:pPr>
            <a:r>
              <a:rPr lang="en-US" sz="2643">
                <a:solidFill>
                  <a:srgbClr val="FFFFFF"/>
                </a:solidFill>
                <a:latin typeface="Open Sans Bold"/>
              </a:rPr>
              <a:t>Breast Cancer</a:t>
            </a:r>
          </a:p>
          <a:p>
            <a:pPr marL="570692" lvl="1" indent="-285346">
              <a:lnSpc>
                <a:spcPts val="3700"/>
              </a:lnSpc>
              <a:buFont typeface="Arial"/>
              <a:buChar char="•"/>
            </a:pPr>
            <a:r>
              <a:rPr lang="en-US" sz="2643">
                <a:solidFill>
                  <a:srgbClr val="FFFFFF"/>
                </a:solidFill>
                <a:latin typeface="Open Sans Light"/>
              </a:rPr>
              <a:t>2nd leading cause of cancer death among women in the US</a:t>
            </a:r>
          </a:p>
          <a:p>
            <a:pPr marL="570692" lvl="1" indent="-285346">
              <a:lnSpc>
                <a:spcPts val="3700"/>
              </a:lnSpc>
              <a:buFont typeface="Arial"/>
              <a:buChar char="•"/>
            </a:pPr>
            <a:r>
              <a:rPr lang="en-US" sz="2643">
                <a:solidFill>
                  <a:srgbClr val="FFFFFF"/>
                </a:solidFill>
                <a:latin typeface="Open Sans Light"/>
              </a:rPr>
              <a:t>19.6 breast cancer deaths per 100,000 [1]</a:t>
            </a:r>
          </a:p>
          <a:p>
            <a:pPr>
              <a:lnSpc>
                <a:spcPts val="3700"/>
              </a:lnSpc>
            </a:pPr>
            <a:endParaRPr lang="en-US" sz="2643">
              <a:solidFill>
                <a:srgbClr val="FFFFFF"/>
              </a:solidFill>
              <a:latin typeface="Open Sans Light"/>
            </a:endParaRPr>
          </a:p>
        </p:txBody>
      </p:sp>
      <p:sp>
        <p:nvSpPr>
          <p:cNvPr id="9" name="Freeform 9"/>
          <p:cNvSpPr/>
          <p:nvPr/>
        </p:nvSpPr>
        <p:spPr>
          <a:xfrm>
            <a:off x="13946970" y="-1216988"/>
            <a:ext cx="6624661" cy="5399099"/>
          </a:xfrm>
          <a:custGeom>
            <a:avLst/>
            <a:gdLst/>
            <a:ahLst/>
            <a:cxnLst/>
            <a:rect l="l" t="t" r="r" b="b"/>
            <a:pathLst>
              <a:path w="6624661" h="5399099">
                <a:moveTo>
                  <a:pt x="0" y="0"/>
                </a:moveTo>
                <a:lnTo>
                  <a:pt x="6624660" y="0"/>
                </a:lnTo>
                <a:lnTo>
                  <a:pt x="6624660" y="5399099"/>
                </a:lnTo>
                <a:lnTo>
                  <a:pt x="0" y="5399099"/>
                </a:lnTo>
                <a:lnTo>
                  <a:pt x="0" y="0"/>
                </a:lnTo>
                <a:close/>
              </a:path>
            </a:pathLst>
          </a:custGeom>
          <a:blipFill>
            <a:blip r:embed="rId3"/>
            <a:stretch>
              <a:fillRect/>
            </a:stretch>
          </a:blipFill>
        </p:spPr>
        <p:txBody>
          <a:bodyPr/>
          <a:lstStyle/>
          <a:p>
            <a:endParaRPr lang="en-CA"/>
          </a:p>
        </p:txBody>
      </p:sp>
      <p:sp>
        <p:nvSpPr>
          <p:cNvPr id="10" name="TextBox 10"/>
          <p:cNvSpPr txBox="1"/>
          <p:nvPr/>
        </p:nvSpPr>
        <p:spPr>
          <a:xfrm>
            <a:off x="298847" y="9536667"/>
            <a:ext cx="8586341" cy="181610"/>
          </a:xfrm>
          <a:prstGeom prst="rect">
            <a:avLst/>
          </a:prstGeom>
        </p:spPr>
        <p:txBody>
          <a:bodyPr lIns="0" tIns="0" rIns="0" bIns="0" rtlCol="0" anchor="t">
            <a:spAutoFit/>
          </a:bodyPr>
          <a:lstStyle/>
          <a:p>
            <a:pPr>
              <a:lnSpc>
                <a:spcPts val="1540"/>
              </a:lnSpc>
              <a:spcBef>
                <a:spcPct val="0"/>
              </a:spcBef>
            </a:pPr>
            <a:r>
              <a:rPr lang="en-US" sz="1100">
                <a:solidFill>
                  <a:srgbClr val="FFFFFF"/>
                </a:solidFill>
                <a:latin typeface="Open Sans"/>
              </a:rPr>
              <a:t>[1] Giaquinto AN, Sung H, Miller KD, et al. </a:t>
            </a:r>
            <a:r>
              <a:rPr lang="en-US" sz="1100" u="sng">
                <a:solidFill>
                  <a:srgbClr val="FFFFFF"/>
                </a:solidFill>
                <a:latin typeface="Open Sans"/>
                <a:hlinkClick r:id="rId4" tooltip="https://acsjournals.onlinelibrary.wiley.com/doi/10.3322/caac.21754"/>
              </a:rPr>
              <a:t>Breast cancer statistics, 2022</a:t>
            </a:r>
            <a:r>
              <a:rPr lang="en-US" sz="1100">
                <a:solidFill>
                  <a:srgbClr val="FFFFFF"/>
                </a:solidFill>
                <a:latin typeface="Open Sans"/>
              </a:rPr>
              <a:t>. CA Cancer J Clin. 2022;72(6):524-541. doi:10.3322/caac.21754</a:t>
            </a:r>
          </a:p>
        </p:txBody>
      </p:sp>
      <p:sp>
        <p:nvSpPr>
          <p:cNvPr id="11" name="Freeform 11"/>
          <p:cNvSpPr/>
          <p:nvPr/>
        </p:nvSpPr>
        <p:spPr>
          <a:xfrm>
            <a:off x="10853769" y="7581139"/>
            <a:ext cx="6829341" cy="7219059"/>
          </a:xfrm>
          <a:custGeom>
            <a:avLst/>
            <a:gdLst/>
            <a:ahLst/>
            <a:cxnLst/>
            <a:rect l="l" t="t" r="r" b="b"/>
            <a:pathLst>
              <a:path w="6829341" h="7219059">
                <a:moveTo>
                  <a:pt x="0" y="0"/>
                </a:moveTo>
                <a:lnTo>
                  <a:pt x="6829341" y="0"/>
                </a:lnTo>
                <a:lnTo>
                  <a:pt x="6829341" y="7219059"/>
                </a:lnTo>
                <a:lnTo>
                  <a:pt x="0" y="7219059"/>
                </a:lnTo>
                <a:lnTo>
                  <a:pt x="0" y="0"/>
                </a:lnTo>
                <a:close/>
              </a:path>
            </a:pathLst>
          </a:custGeom>
          <a:blipFill>
            <a:blip r:embed="rId5"/>
            <a:stretch>
              <a:fillRect/>
            </a:stretch>
          </a:blipFill>
        </p:spPr>
        <p:txBody>
          <a:bodyPr/>
          <a:lstStyle/>
          <a:p>
            <a:endParaRPr 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623853" y="2294885"/>
            <a:ext cx="8060321" cy="5217191"/>
          </a:xfrm>
          <a:custGeom>
            <a:avLst/>
            <a:gdLst/>
            <a:ahLst/>
            <a:cxnLst/>
            <a:rect l="l" t="t" r="r" b="b"/>
            <a:pathLst>
              <a:path w="8060321" h="5217191">
                <a:moveTo>
                  <a:pt x="0" y="0"/>
                </a:moveTo>
                <a:lnTo>
                  <a:pt x="8060321" y="0"/>
                </a:lnTo>
                <a:lnTo>
                  <a:pt x="8060321" y="5217191"/>
                </a:lnTo>
                <a:lnTo>
                  <a:pt x="0" y="5217191"/>
                </a:lnTo>
                <a:lnTo>
                  <a:pt x="0" y="0"/>
                </a:lnTo>
                <a:close/>
              </a:path>
            </a:pathLst>
          </a:custGeom>
          <a:blipFill>
            <a:blip r:embed="rId3"/>
            <a:stretch>
              <a:fillRect/>
            </a:stretch>
          </a:blipFill>
        </p:spPr>
        <p:txBody>
          <a:bodyPr/>
          <a:lstStyle/>
          <a:p>
            <a:endParaRPr lang="en-CA"/>
          </a:p>
        </p:txBody>
      </p:sp>
      <p:sp>
        <p:nvSpPr>
          <p:cNvPr id="4" name="Freeform 4"/>
          <p:cNvSpPr/>
          <p:nvPr/>
        </p:nvSpPr>
        <p:spPr>
          <a:xfrm>
            <a:off x="9144000" y="2294885"/>
            <a:ext cx="8298037" cy="5207157"/>
          </a:xfrm>
          <a:custGeom>
            <a:avLst/>
            <a:gdLst/>
            <a:ahLst/>
            <a:cxnLst/>
            <a:rect l="l" t="t" r="r" b="b"/>
            <a:pathLst>
              <a:path w="8298037" h="5207157">
                <a:moveTo>
                  <a:pt x="0" y="0"/>
                </a:moveTo>
                <a:lnTo>
                  <a:pt x="8298037" y="0"/>
                </a:lnTo>
                <a:lnTo>
                  <a:pt x="8298037" y="5207157"/>
                </a:lnTo>
                <a:lnTo>
                  <a:pt x="0" y="5207157"/>
                </a:lnTo>
                <a:lnTo>
                  <a:pt x="0" y="0"/>
                </a:lnTo>
                <a:close/>
              </a:path>
            </a:pathLst>
          </a:custGeom>
          <a:blipFill>
            <a:blip r:embed="rId4"/>
            <a:stretch>
              <a:fillRect/>
            </a:stretch>
          </a:blipFill>
        </p:spPr>
        <p:txBody>
          <a:bodyPr/>
          <a:lstStyle/>
          <a:p>
            <a:endParaRPr lang="en-CA"/>
          </a:p>
        </p:txBody>
      </p:sp>
      <p:sp>
        <p:nvSpPr>
          <p:cNvPr id="5" name="TextBox 5"/>
          <p:cNvSpPr txBox="1"/>
          <p:nvPr/>
        </p:nvSpPr>
        <p:spPr>
          <a:xfrm>
            <a:off x="7688820" y="473062"/>
            <a:ext cx="2292052"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Hypothesis</a:t>
            </a:r>
          </a:p>
        </p:txBody>
      </p:sp>
      <p:sp>
        <p:nvSpPr>
          <p:cNvPr id="6" name="TextBox 6"/>
          <p:cNvSpPr txBox="1"/>
          <p:nvPr/>
        </p:nvSpPr>
        <p:spPr>
          <a:xfrm>
            <a:off x="2835595" y="1211967"/>
            <a:ext cx="11998503" cy="728201"/>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There is a positive correlation between race and the incidence and severity of COVID-19, indicating that different racial groups may experience varying degrees of COVID-19 severity</a:t>
            </a:r>
          </a:p>
        </p:txBody>
      </p:sp>
      <p:sp>
        <p:nvSpPr>
          <p:cNvPr id="7" name="TextBox 7"/>
          <p:cNvSpPr txBox="1"/>
          <p:nvPr/>
        </p:nvSpPr>
        <p:spPr>
          <a:xfrm>
            <a:off x="4851915" y="7578154"/>
            <a:ext cx="7965864"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Chi-Squared Test Result</a:t>
            </a:r>
          </a:p>
        </p:txBody>
      </p:sp>
      <p:sp>
        <p:nvSpPr>
          <p:cNvPr id="8" name="TextBox 8"/>
          <p:cNvSpPr txBox="1"/>
          <p:nvPr/>
        </p:nvSpPr>
        <p:spPr>
          <a:xfrm>
            <a:off x="2187630" y="8267143"/>
            <a:ext cx="13294432" cy="1470831"/>
          </a:xfrm>
          <a:prstGeom prst="rect">
            <a:avLst/>
          </a:prstGeom>
        </p:spPr>
        <p:txBody>
          <a:bodyPr lIns="0" tIns="0" rIns="0" bIns="0" rtlCol="0" anchor="t">
            <a:spAutoFit/>
          </a:bodyPr>
          <a:lstStyle/>
          <a:p>
            <a:pPr algn="ctr">
              <a:lnSpc>
                <a:spcPts val="2930"/>
              </a:lnSpc>
            </a:pPr>
            <a:r>
              <a:rPr lang="en-US" sz="2093" dirty="0">
                <a:solidFill>
                  <a:srgbClr val="484A4B"/>
                </a:solidFill>
                <a:latin typeface="Canva Sans Bold"/>
              </a:rPr>
              <a:t>P-value :  0.04</a:t>
            </a:r>
          </a:p>
          <a:p>
            <a:pPr algn="ctr">
              <a:lnSpc>
                <a:spcPts val="2930"/>
              </a:lnSpc>
            </a:pPr>
            <a:r>
              <a:rPr lang="en-US" sz="2093" dirty="0">
                <a:solidFill>
                  <a:srgbClr val="484A4B"/>
                </a:solidFill>
                <a:latin typeface="Canva Sans"/>
              </a:rPr>
              <a:t>Since the p-value is smaller than 0.05, we reject the null hypothesis. Which indicate that different racial groups experience varying degrees of COVID-19 severity, with some groups being more adversely affected than others.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63624" y="8133793"/>
            <a:ext cx="3127248" cy="3305705"/>
          </a:xfrm>
          <a:custGeom>
            <a:avLst/>
            <a:gdLst/>
            <a:ahLst/>
            <a:cxnLst/>
            <a:rect l="l" t="t" r="r" b="b"/>
            <a:pathLst>
              <a:path w="3127248" h="3305705">
                <a:moveTo>
                  <a:pt x="0" y="0"/>
                </a:moveTo>
                <a:lnTo>
                  <a:pt x="3127248" y="0"/>
                </a:lnTo>
                <a:lnTo>
                  <a:pt x="3127248" y="3305705"/>
                </a:lnTo>
                <a:lnTo>
                  <a:pt x="0" y="3305705"/>
                </a:lnTo>
                <a:lnTo>
                  <a:pt x="0" y="0"/>
                </a:lnTo>
                <a:close/>
              </a:path>
            </a:pathLst>
          </a:custGeom>
          <a:blipFill>
            <a:blip r:embed="rId2"/>
            <a:stretch>
              <a:fillRect/>
            </a:stretch>
          </a:blipFill>
        </p:spPr>
        <p:txBody>
          <a:bodyPr/>
          <a:lstStyle/>
          <a:p>
            <a:endParaRPr lang="en-CA"/>
          </a:p>
        </p:txBody>
      </p:sp>
      <p:sp>
        <p:nvSpPr>
          <p:cNvPr id="3" name="Freeform 3"/>
          <p:cNvSpPr/>
          <p:nvPr/>
        </p:nvSpPr>
        <p:spPr>
          <a:xfrm>
            <a:off x="1563624" y="2042550"/>
            <a:ext cx="8720905" cy="5792346"/>
          </a:xfrm>
          <a:custGeom>
            <a:avLst/>
            <a:gdLst/>
            <a:ahLst/>
            <a:cxnLst/>
            <a:rect l="l" t="t" r="r" b="b"/>
            <a:pathLst>
              <a:path w="8720905" h="5792346">
                <a:moveTo>
                  <a:pt x="0" y="0"/>
                </a:moveTo>
                <a:lnTo>
                  <a:pt x="8720905" y="0"/>
                </a:lnTo>
                <a:lnTo>
                  <a:pt x="8720905" y="5792345"/>
                </a:lnTo>
                <a:lnTo>
                  <a:pt x="0" y="5792345"/>
                </a:lnTo>
                <a:lnTo>
                  <a:pt x="0" y="0"/>
                </a:lnTo>
                <a:close/>
              </a:path>
            </a:pathLst>
          </a:custGeom>
          <a:blipFill>
            <a:blip r:embed="rId3"/>
            <a:stretch>
              <a:fillRect t="-26495" r="-128757"/>
            </a:stretch>
          </a:blipFill>
        </p:spPr>
        <p:txBody>
          <a:bodyPr/>
          <a:lstStyle/>
          <a:p>
            <a:endParaRPr lang="en-CA"/>
          </a:p>
        </p:txBody>
      </p:sp>
      <p:sp>
        <p:nvSpPr>
          <p:cNvPr id="4" name="Freeform 4"/>
          <p:cNvSpPr/>
          <p:nvPr/>
        </p:nvSpPr>
        <p:spPr>
          <a:xfrm>
            <a:off x="10702111" y="3626724"/>
            <a:ext cx="5602260" cy="2054763"/>
          </a:xfrm>
          <a:custGeom>
            <a:avLst/>
            <a:gdLst/>
            <a:ahLst/>
            <a:cxnLst/>
            <a:rect l="l" t="t" r="r" b="b"/>
            <a:pathLst>
              <a:path w="5602260" h="2054763">
                <a:moveTo>
                  <a:pt x="0" y="0"/>
                </a:moveTo>
                <a:lnTo>
                  <a:pt x="5602259" y="0"/>
                </a:lnTo>
                <a:lnTo>
                  <a:pt x="5602259" y="2054763"/>
                </a:lnTo>
                <a:lnTo>
                  <a:pt x="0" y="2054763"/>
                </a:lnTo>
                <a:lnTo>
                  <a:pt x="0" y="0"/>
                </a:lnTo>
                <a:close/>
              </a:path>
            </a:pathLst>
          </a:custGeom>
          <a:blipFill>
            <a:blip r:embed="rId3"/>
            <a:stretch>
              <a:fillRect l="-280917" t="-7471" r="-2014" b="-275982"/>
            </a:stretch>
          </a:blipFill>
        </p:spPr>
        <p:txBody>
          <a:bodyPr/>
          <a:lstStyle/>
          <a:p>
            <a:endParaRPr lang="en-CA"/>
          </a:p>
        </p:txBody>
      </p:sp>
      <p:sp>
        <p:nvSpPr>
          <p:cNvPr id="5" name="TextBox 5"/>
          <p:cNvSpPr txBox="1"/>
          <p:nvPr/>
        </p:nvSpPr>
        <p:spPr>
          <a:xfrm>
            <a:off x="7688796" y="473062"/>
            <a:ext cx="2292102"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Hypothesis</a:t>
            </a:r>
          </a:p>
        </p:txBody>
      </p:sp>
      <p:sp>
        <p:nvSpPr>
          <p:cNvPr id="6" name="TextBox 6"/>
          <p:cNvSpPr txBox="1"/>
          <p:nvPr/>
        </p:nvSpPr>
        <p:spPr>
          <a:xfrm>
            <a:off x="1622994" y="1152474"/>
            <a:ext cx="14423705" cy="728201"/>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The hypothesis suggests a positive association between race and the prevalence and severity of breast cancer, indicating that specific racial groups may exhibit differing rates of early-stage outcomes and active cancer cases.</a:t>
            </a:r>
          </a:p>
        </p:txBody>
      </p:sp>
      <p:sp>
        <p:nvSpPr>
          <p:cNvPr id="7" name="TextBox 7"/>
          <p:cNvSpPr txBox="1"/>
          <p:nvPr/>
        </p:nvSpPr>
        <p:spPr>
          <a:xfrm>
            <a:off x="4851915" y="7939670"/>
            <a:ext cx="7965864"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Chi-Squared Test Result</a:t>
            </a:r>
          </a:p>
        </p:txBody>
      </p:sp>
      <p:grpSp>
        <p:nvGrpSpPr>
          <p:cNvPr id="8" name="Group 8"/>
          <p:cNvGrpSpPr/>
          <p:nvPr/>
        </p:nvGrpSpPr>
        <p:grpSpPr>
          <a:xfrm>
            <a:off x="2001210" y="8461960"/>
            <a:ext cx="13294432" cy="1561493"/>
            <a:chOff x="0" y="-28575"/>
            <a:chExt cx="17725910" cy="2081990"/>
          </a:xfrm>
        </p:grpSpPr>
        <p:sp>
          <p:nvSpPr>
            <p:cNvPr id="9" name="TextBox 9"/>
            <p:cNvSpPr txBox="1"/>
            <p:nvPr/>
          </p:nvSpPr>
          <p:spPr>
            <a:xfrm>
              <a:off x="0" y="101600"/>
              <a:ext cx="17725910" cy="1951815"/>
            </a:xfrm>
            <a:prstGeom prst="rect">
              <a:avLst/>
            </a:prstGeom>
          </p:spPr>
          <p:txBody>
            <a:bodyPr lIns="0" tIns="0" rIns="0" bIns="0" rtlCol="0" anchor="t">
              <a:spAutoFit/>
            </a:bodyPr>
            <a:lstStyle/>
            <a:p>
              <a:pPr algn="ctr">
                <a:lnSpc>
                  <a:spcPts val="2930"/>
                </a:lnSpc>
              </a:pPr>
              <a:r>
                <a:rPr lang="en-US" sz="2093" dirty="0">
                  <a:solidFill>
                    <a:srgbClr val="484A4B"/>
                  </a:solidFill>
                  <a:latin typeface="Canva Sans Bold"/>
                </a:rPr>
                <a:t>P-value :  2.81e</a:t>
              </a:r>
            </a:p>
            <a:p>
              <a:pPr algn="ctr">
                <a:lnSpc>
                  <a:spcPts val="2930"/>
                </a:lnSpc>
              </a:pPr>
              <a:r>
                <a:rPr lang="en-US" sz="2093" dirty="0">
                  <a:solidFill>
                    <a:srgbClr val="484A4B"/>
                  </a:solidFill>
                  <a:latin typeface="Canva Sans"/>
                </a:rPr>
                <a:t>Since the p-value is smaller than 0.05, we reject the null hypothesis. Which indicate that there is a strong and statistically significant association between race and the prevalence and severity of breast cancer</a:t>
              </a:r>
            </a:p>
          </p:txBody>
        </p:sp>
        <p:sp>
          <p:nvSpPr>
            <p:cNvPr id="10" name="TextBox 10"/>
            <p:cNvSpPr txBox="1"/>
            <p:nvPr/>
          </p:nvSpPr>
          <p:spPr>
            <a:xfrm>
              <a:off x="9827948" y="-28575"/>
              <a:ext cx="1024049" cy="821918"/>
            </a:xfrm>
            <a:prstGeom prst="rect">
              <a:avLst/>
            </a:prstGeom>
          </p:spPr>
          <p:txBody>
            <a:bodyPr lIns="0" tIns="0" rIns="0" bIns="0" rtlCol="0" anchor="t">
              <a:spAutoFit/>
            </a:bodyPr>
            <a:lstStyle/>
            <a:p>
              <a:pPr algn="ctr">
                <a:lnSpc>
                  <a:spcPts val="2527"/>
                </a:lnSpc>
              </a:pPr>
              <a:r>
                <a:rPr lang="en-US" sz="1805">
                  <a:solidFill>
                    <a:srgbClr val="484A4B"/>
                  </a:solidFill>
                  <a:latin typeface="Canva Sans Bold"/>
                </a:rPr>
                <a:t>-12</a:t>
              </a:r>
            </a:p>
            <a:p>
              <a:pPr algn="ctr">
                <a:lnSpc>
                  <a:spcPts val="2527"/>
                </a:lnSpc>
              </a:pPr>
              <a:endParaRPr lang="en-US" sz="1805">
                <a:solidFill>
                  <a:srgbClr val="484A4B"/>
                </a:solidFill>
                <a:latin typeface="Canva Sans Bol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1615137"/>
            <a:ext cx="13901922" cy="7214098"/>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IS THE SEVERITY OF COVID-19 AFFECTED IF THE INDIVIDUALS LIVE IN URBAN, SUBURBAN, OR RURAL AREAS?</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en-CA"/>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CA"/>
          </a:p>
        </p:txBody>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txBody>
          <a:bodyPr/>
          <a:lstStyle/>
          <a:p>
            <a:endParaRPr lang="en-CA"/>
          </a:p>
        </p:txBody>
      </p:sp>
      <p:sp>
        <p:nvSpPr>
          <p:cNvPr id="5" name="TextBox 5"/>
          <p:cNvSpPr txBox="1"/>
          <p:nvPr/>
        </p:nvSpPr>
        <p:spPr>
          <a:xfrm>
            <a:off x="4280769" y="1356527"/>
            <a:ext cx="9726463"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Hypothesis</a:t>
            </a:r>
          </a:p>
        </p:txBody>
      </p:sp>
      <p:sp>
        <p:nvSpPr>
          <p:cNvPr id="6" name="TextBox 6"/>
          <p:cNvSpPr txBox="1"/>
          <p:nvPr/>
        </p:nvSpPr>
        <p:spPr>
          <a:xfrm>
            <a:off x="2381061" y="3225103"/>
            <a:ext cx="13525878" cy="1500678"/>
          </a:xfrm>
          <a:prstGeom prst="rect">
            <a:avLst/>
          </a:prstGeom>
        </p:spPr>
        <p:txBody>
          <a:bodyPr lIns="0" tIns="0" rIns="0" bIns="0" rtlCol="0" anchor="t">
            <a:spAutoFit/>
          </a:bodyPr>
          <a:lstStyle/>
          <a:p>
            <a:pPr algn="ctr">
              <a:lnSpc>
                <a:spcPts val="6010"/>
              </a:lnSpc>
            </a:pPr>
            <a:r>
              <a:rPr lang="en-US" sz="4293">
                <a:solidFill>
                  <a:srgbClr val="484A4B"/>
                </a:solidFill>
                <a:latin typeface="Canva Sans Bold"/>
              </a:rPr>
              <a:t>Null Hypothesis</a:t>
            </a:r>
            <a:r>
              <a:rPr lang="en-US" sz="4293">
                <a:solidFill>
                  <a:srgbClr val="484A4B"/>
                </a:solidFill>
                <a:latin typeface="Canva Sans"/>
              </a:rPr>
              <a:t>: There is no association between the severity of covid-19 and the type of residence</a:t>
            </a:r>
          </a:p>
        </p:txBody>
      </p:sp>
      <p:sp>
        <p:nvSpPr>
          <p:cNvPr id="7" name="TextBox 7"/>
          <p:cNvSpPr txBox="1"/>
          <p:nvPr/>
        </p:nvSpPr>
        <p:spPr>
          <a:xfrm>
            <a:off x="1796400" y="5573505"/>
            <a:ext cx="14641375" cy="1500678"/>
          </a:xfrm>
          <a:prstGeom prst="rect">
            <a:avLst/>
          </a:prstGeom>
        </p:spPr>
        <p:txBody>
          <a:bodyPr lIns="0" tIns="0" rIns="0" bIns="0" rtlCol="0" anchor="t">
            <a:spAutoFit/>
          </a:bodyPr>
          <a:lstStyle/>
          <a:p>
            <a:pPr algn="ctr">
              <a:lnSpc>
                <a:spcPts val="6010"/>
              </a:lnSpc>
            </a:pPr>
            <a:r>
              <a:rPr lang="en-US" sz="4293">
                <a:solidFill>
                  <a:srgbClr val="484A4B"/>
                </a:solidFill>
                <a:latin typeface="Canva Sans Bold"/>
              </a:rPr>
              <a:t>Alternate Hypothesis</a:t>
            </a:r>
            <a:r>
              <a:rPr lang="en-US" sz="4293">
                <a:solidFill>
                  <a:srgbClr val="484A4B"/>
                </a:solidFill>
                <a:latin typeface="Canva Sans"/>
              </a:rPr>
              <a:t>: There is an association between the severity of covid-19 and the type of residence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en-CA"/>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CA"/>
          </a:p>
        </p:txBody>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txBody>
          <a:bodyPr/>
          <a:lstStyle/>
          <a:p>
            <a:endParaRPr lang="en-CA"/>
          </a:p>
        </p:txBody>
      </p:sp>
      <p:sp>
        <p:nvSpPr>
          <p:cNvPr id="5" name="Freeform 5"/>
          <p:cNvSpPr/>
          <p:nvPr/>
        </p:nvSpPr>
        <p:spPr>
          <a:xfrm>
            <a:off x="505903" y="1790841"/>
            <a:ext cx="8822014" cy="7015439"/>
          </a:xfrm>
          <a:custGeom>
            <a:avLst/>
            <a:gdLst/>
            <a:ahLst/>
            <a:cxnLst/>
            <a:rect l="l" t="t" r="r" b="b"/>
            <a:pathLst>
              <a:path w="8822014" h="7015439">
                <a:moveTo>
                  <a:pt x="0" y="0"/>
                </a:moveTo>
                <a:lnTo>
                  <a:pt x="8822014" y="0"/>
                </a:lnTo>
                <a:lnTo>
                  <a:pt x="8822014" y="7015438"/>
                </a:lnTo>
                <a:lnTo>
                  <a:pt x="0" y="7015438"/>
                </a:lnTo>
                <a:lnTo>
                  <a:pt x="0" y="0"/>
                </a:lnTo>
                <a:close/>
              </a:path>
            </a:pathLst>
          </a:custGeom>
          <a:blipFill>
            <a:blip r:embed="rId4"/>
            <a:stretch>
              <a:fillRect/>
            </a:stretch>
          </a:blipFill>
        </p:spPr>
        <p:txBody>
          <a:bodyPr/>
          <a:lstStyle/>
          <a:p>
            <a:endParaRPr lang="en-CA"/>
          </a:p>
        </p:txBody>
      </p:sp>
      <p:sp>
        <p:nvSpPr>
          <p:cNvPr id="6" name="Freeform 6"/>
          <p:cNvSpPr/>
          <p:nvPr/>
        </p:nvSpPr>
        <p:spPr>
          <a:xfrm>
            <a:off x="9327917" y="1790841"/>
            <a:ext cx="8429842" cy="7015439"/>
          </a:xfrm>
          <a:custGeom>
            <a:avLst/>
            <a:gdLst/>
            <a:ahLst/>
            <a:cxnLst/>
            <a:rect l="l" t="t" r="r" b="b"/>
            <a:pathLst>
              <a:path w="8429842" h="7015439">
                <a:moveTo>
                  <a:pt x="0" y="0"/>
                </a:moveTo>
                <a:lnTo>
                  <a:pt x="8429842" y="0"/>
                </a:lnTo>
                <a:lnTo>
                  <a:pt x="8429842" y="7015438"/>
                </a:lnTo>
                <a:lnTo>
                  <a:pt x="0" y="7015438"/>
                </a:lnTo>
                <a:lnTo>
                  <a:pt x="0" y="0"/>
                </a:lnTo>
                <a:close/>
              </a:path>
            </a:pathLst>
          </a:custGeom>
          <a:blipFill>
            <a:blip r:embed="rId5"/>
            <a:stretch>
              <a:fillRect/>
            </a:stretch>
          </a:blipFill>
        </p:spPr>
        <p:txBody>
          <a:bodyPr/>
          <a:lstStyle/>
          <a:p>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2860426"/>
            <a:ext cx="13901922" cy="4337548"/>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BREAST CANCER THERAPY AND ITS EFFECT ON COVID-19 SEVERITY </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482536" y="1547944"/>
            <a:ext cx="6660714" cy="1726731"/>
            <a:chOff x="0" y="0"/>
            <a:chExt cx="1970651" cy="510874"/>
          </a:xfrm>
        </p:grpSpPr>
        <p:sp>
          <p:nvSpPr>
            <p:cNvPr id="3" name="Freeform 3"/>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txBody>
            <a:bodyPr/>
            <a:lstStyle/>
            <a:p>
              <a:endParaRPr lang="en-CA"/>
            </a:p>
          </p:txBody>
        </p:sp>
        <p:sp>
          <p:nvSpPr>
            <p:cNvPr id="4" name="TextBox 4"/>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a:grpSpLocks noChangeAspect="1"/>
          </p:cNvGrpSpPr>
          <p:nvPr/>
        </p:nvGrpSpPr>
        <p:grpSpPr>
          <a:xfrm>
            <a:off x="8548918" y="1103579"/>
            <a:ext cx="2597990" cy="2587842"/>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6454" r="-16454"/>
              </a:stretch>
            </a:blipFill>
          </p:spPr>
          <p:txBody>
            <a:bodyPr/>
            <a:lstStyle/>
            <a:p>
              <a:endParaRPr lang="en-CA"/>
            </a:p>
          </p:txBody>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txBody>
            <a:bodyPr/>
            <a:lstStyle/>
            <a:p>
              <a:endParaRPr lang="en-CA"/>
            </a:p>
          </p:txBody>
        </p:sp>
      </p:grpSp>
      <p:grpSp>
        <p:nvGrpSpPr>
          <p:cNvPr id="8" name="Group 8"/>
          <p:cNvGrpSpPr/>
          <p:nvPr/>
        </p:nvGrpSpPr>
        <p:grpSpPr>
          <a:xfrm>
            <a:off x="9482536" y="6394287"/>
            <a:ext cx="6660714" cy="1726731"/>
            <a:chOff x="0" y="0"/>
            <a:chExt cx="1970651" cy="510874"/>
          </a:xfrm>
        </p:grpSpPr>
        <p:sp>
          <p:nvSpPr>
            <p:cNvPr id="9" name="Freeform 9"/>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txBody>
            <a:bodyPr/>
            <a:lstStyle/>
            <a:p>
              <a:endParaRPr lang="en-CA"/>
            </a:p>
          </p:txBody>
        </p:sp>
        <p:sp>
          <p:nvSpPr>
            <p:cNvPr id="10" name="TextBox 10"/>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a:grpSpLocks noChangeAspect="1"/>
          </p:cNvGrpSpPr>
          <p:nvPr/>
        </p:nvGrpSpPr>
        <p:grpSpPr>
          <a:xfrm>
            <a:off x="8548918" y="5949922"/>
            <a:ext cx="2597990" cy="2587842"/>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1157" r="-41157"/>
              </a:stretch>
            </a:blipFill>
          </p:spPr>
          <p:txBody>
            <a:bodyPr/>
            <a:lstStyle/>
            <a:p>
              <a:endParaRPr lang="en-CA"/>
            </a:p>
          </p:txBody>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txBody>
            <a:bodyPr/>
            <a:lstStyle/>
            <a:p>
              <a:endParaRPr lang="en-CA"/>
            </a:p>
          </p:txBody>
        </p:sp>
      </p:grpSp>
      <p:sp>
        <p:nvSpPr>
          <p:cNvPr id="14" name="Freeform 14"/>
          <p:cNvSpPr/>
          <p:nvPr/>
        </p:nvSpPr>
        <p:spPr>
          <a:xfrm>
            <a:off x="16404921" y="-1328204"/>
            <a:ext cx="4002837" cy="3262312"/>
          </a:xfrm>
          <a:custGeom>
            <a:avLst/>
            <a:gdLst/>
            <a:ahLst/>
            <a:cxnLst/>
            <a:rect l="l" t="t" r="r" b="b"/>
            <a:pathLst>
              <a:path w="4002837" h="3262312">
                <a:moveTo>
                  <a:pt x="0" y="0"/>
                </a:moveTo>
                <a:lnTo>
                  <a:pt x="4002837" y="0"/>
                </a:lnTo>
                <a:lnTo>
                  <a:pt x="4002837" y="3262312"/>
                </a:lnTo>
                <a:lnTo>
                  <a:pt x="0" y="3262312"/>
                </a:lnTo>
                <a:lnTo>
                  <a:pt x="0" y="0"/>
                </a:lnTo>
                <a:close/>
              </a:path>
            </a:pathLst>
          </a:custGeom>
          <a:blipFill>
            <a:blip r:embed="rId4"/>
            <a:stretch>
              <a:fillRect/>
            </a:stretch>
          </a:blipFill>
        </p:spPr>
        <p:txBody>
          <a:bodyPr/>
          <a:lstStyle/>
          <a:p>
            <a:endParaRPr lang="en-CA"/>
          </a:p>
        </p:txBody>
      </p:sp>
      <p:sp>
        <p:nvSpPr>
          <p:cNvPr id="15" name="Freeform 15"/>
          <p:cNvSpPr/>
          <p:nvPr/>
        </p:nvSpPr>
        <p:spPr>
          <a:xfrm>
            <a:off x="-2684943" y="6673850"/>
            <a:ext cx="7232874" cy="7645619"/>
          </a:xfrm>
          <a:custGeom>
            <a:avLst/>
            <a:gdLst/>
            <a:ahLst/>
            <a:cxnLst/>
            <a:rect l="l" t="t" r="r" b="b"/>
            <a:pathLst>
              <a:path w="7232874" h="7645619">
                <a:moveTo>
                  <a:pt x="0" y="0"/>
                </a:moveTo>
                <a:lnTo>
                  <a:pt x="7232873" y="0"/>
                </a:lnTo>
                <a:lnTo>
                  <a:pt x="7232873" y="7645619"/>
                </a:lnTo>
                <a:lnTo>
                  <a:pt x="0" y="7645619"/>
                </a:lnTo>
                <a:lnTo>
                  <a:pt x="0" y="0"/>
                </a:lnTo>
                <a:close/>
              </a:path>
            </a:pathLst>
          </a:custGeom>
          <a:blipFill>
            <a:blip r:embed="rId5"/>
            <a:stretch>
              <a:fillRect/>
            </a:stretch>
          </a:blipFill>
        </p:spPr>
        <p:txBody>
          <a:bodyPr/>
          <a:lstStyle/>
          <a:p>
            <a:endParaRPr lang="en-CA"/>
          </a:p>
        </p:txBody>
      </p:sp>
      <p:sp>
        <p:nvSpPr>
          <p:cNvPr id="16" name="Freeform 16"/>
          <p:cNvSpPr/>
          <p:nvPr/>
        </p:nvSpPr>
        <p:spPr>
          <a:xfrm>
            <a:off x="16143249" y="8148935"/>
            <a:ext cx="4289501" cy="4091112"/>
          </a:xfrm>
          <a:custGeom>
            <a:avLst/>
            <a:gdLst/>
            <a:ahLst/>
            <a:cxnLst/>
            <a:rect l="l" t="t" r="r" b="b"/>
            <a:pathLst>
              <a:path w="4289501" h="4091112">
                <a:moveTo>
                  <a:pt x="0" y="0"/>
                </a:moveTo>
                <a:lnTo>
                  <a:pt x="4289502" y="0"/>
                </a:lnTo>
                <a:lnTo>
                  <a:pt x="4289502" y="4091111"/>
                </a:lnTo>
                <a:lnTo>
                  <a:pt x="0" y="4091111"/>
                </a:lnTo>
                <a:lnTo>
                  <a:pt x="0" y="0"/>
                </a:lnTo>
                <a:close/>
              </a:path>
            </a:pathLst>
          </a:custGeom>
          <a:blipFill>
            <a:blip r:embed="rId6"/>
            <a:stretch>
              <a:fillRect/>
            </a:stretch>
          </a:blipFill>
        </p:spPr>
        <p:txBody>
          <a:bodyPr/>
          <a:lstStyle/>
          <a:p>
            <a:endParaRPr lang="en-CA"/>
          </a:p>
        </p:txBody>
      </p:sp>
      <p:sp>
        <p:nvSpPr>
          <p:cNvPr id="17" name="Freeform 17"/>
          <p:cNvSpPr/>
          <p:nvPr/>
        </p:nvSpPr>
        <p:spPr>
          <a:xfrm>
            <a:off x="472788" y="3177203"/>
            <a:ext cx="1111824" cy="1028437"/>
          </a:xfrm>
          <a:custGeom>
            <a:avLst/>
            <a:gdLst/>
            <a:ahLst/>
            <a:cxnLst/>
            <a:rect l="l" t="t" r="r" b="b"/>
            <a:pathLst>
              <a:path w="1111824" h="1028437">
                <a:moveTo>
                  <a:pt x="0" y="0"/>
                </a:moveTo>
                <a:lnTo>
                  <a:pt x="1111824" y="0"/>
                </a:lnTo>
                <a:lnTo>
                  <a:pt x="1111824" y="1028437"/>
                </a:lnTo>
                <a:lnTo>
                  <a:pt x="0" y="1028437"/>
                </a:lnTo>
                <a:lnTo>
                  <a:pt x="0" y="0"/>
                </a:lnTo>
                <a:close/>
              </a:path>
            </a:pathLst>
          </a:custGeom>
          <a:blipFill>
            <a:blip r:embed="rId7"/>
            <a:stretch>
              <a:fillRect/>
            </a:stretch>
          </a:blipFill>
        </p:spPr>
        <p:txBody>
          <a:bodyPr/>
          <a:lstStyle/>
          <a:p>
            <a:endParaRPr lang="en-CA"/>
          </a:p>
        </p:txBody>
      </p:sp>
      <p:sp>
        <p:nvSpPr>
          <p:cNvPr id="18" name="TextBox 18"/>
          <p:cNvSpPr txBox="1"/>
          <p:nvPr/>
        </p:nvSpPr>
        <p:spPr>
          <a:xfrm>
            <a:off x="11332057" y="1808909"/>
            <a:ext cx="4595758" cy="1166701"/>
          </a:xfrm>
          <a:prstGeom prst="rect">
            <a:avLst/>
          </a:prstGeom>
        </p:spPr>
        <p:txBody>
          <a:bodyPr lIns="0" tIns="0" rIns="0" bIns="0" rtlCol="0" anchor="t">
            <a:spAutoFit/>
          </a:bodyPr>
          <a:lstStyle/>
          <a:p>
            <a:pPr>
              <a:lnSpc>
                <a:spcPts val="3145"/>
              </a:lnSpc>
            </a:pPr>
            <a:r>
              <a:rPr lang="en-US" sz="2247">
                <a:solidFill>
                  <a:srgbClr val="FFFFFF"/>
                </a:solidFill>
                <a:latin typeface="Open Sans Bold"/>
              </a:rPr>
              <a:t>Reducing the number of white blood cells available to fight infection </a:t>
            </a:r>
          </a:p>
        </p:txBody>
      </p:sp>
      <p:sp>
        <p:nvSpPr>
          <p:cNvPr id="19" name="TextBox 19"/>
          <p:cNvSpPr txBox="1"/>
          <p:nvPr/>
        </p:nvSpPr>
        <p:spPr>
          <a:xfrm>
            <a:off x="11478615" y="6852865"/>
            <a:ext cx="4302642" cy="771475"/>
          </a:xfrm>
          <a:prstGeom prst="rect">
            <a:avLst/>
          </a:prstGeom>
        </p:spPr>
        <p:txBody>
          <a:bodyPr lIns="0" tIns="0" rIns="0" bIns="0" rtlCol="0" anchor="t">
            <a:spAutoFit/>
          </a:bodyPr>
          <a:lstStyle/>
          <a:p>
            <a:pPr>
              <a:lnSpc>
                <a:spcPts val="3145"/>
              </a:lnSpc>
            </a:pPr>
            <a:r>
              <a:rPr lang="en-US" sz="2247">
                <a:solidFill>
                  <a:srgbClr val="FFFFFF"/>
                </a:solidFill>
                <a:latin typeface="Open Sans Bold"/>
              </a:rPr>
              <a:t>Changing the way immune system responds to infection</a:t>
            </a:r>
          </a:p>
        </p:txBody>
      </p:sp>
      <p:sp>
        <p:nvSpPr>
          <p:cNvPr id="20" name="TextBox 20"/>
          <p:cNvSpPr txBox="1"/>
          <p:nvPr/>
        </p:nvSpPr>
        <p:spPr>
          <a:xfrm>
            <a:off x="1584612" y="4022725"/>
            <a:ext cx="7399032" cy="2127250"/>
          </a:xfrm>
          <a:prstGeom prst="rect">
            <a:avLst/>
          </a:prstGeom>
        </p:spPr>
        <p:txBody>
          <a:bodyPr lIns="0" tIns="0" rIns="0" bIns="0" rtlCol="0" anchor="t">
            <a:spAutoFit/>
          </a:bodyPr>
          <a:lstStyle/>
          <a:p>
            <a:pPr algn="ctr">
              <a:lnSpc>
                <a:spcPts val="5599"/>
              </a:lnSpc>
            </a:pPr>
            <a:r>
              <a:rPr lang="en-US" sz="3999" spc="91">
                <a:solidFill>
                  <a:srgbClr val="16948A"/>
                </a:solidFill>
                <a:latin typeface="Poppins Ultra-Bold"/>
              </a:rPr>
              <a:t>Anti-Cancer Therapy (ACT) Compromises Immune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912499" y="-3549895"/>
            <a:ext cx="6923758" cy="14385424"/>
            <a:chOff x="0" y="0"/>
            <a:chExt cx="1769042" cy="3675522"/>
          </a:xfrm>
        </p:grpSpPr>
        <p:sp>
          <p:nvSpPr>
            <p:cNvPr id="3" name="Freeform 3"/>
            <p:cNvSpPr/>
            <p:nvPr/>
          </p:nvSpPr>
          <p:spPr>
            <a:xfrm>
              <a:off x="0" y="0"/>
              <a:ext cx="1769042" cy="3675522"/>
            </a:xfrm>
            <a:custGeom>
              <a:avLst/>
              <a:gdLst/>
              <a:ahLst/>
              <a:cxnLst/>
              <a:rect l="l" t="t" r="r" b="b"/>
              <a:pathLst>
                <a:path w="1769042" h="3675522">
                  <a:moveTo>
                    <a:pt x="0" y="0"/>
                  </a:moveTo>
                  <a:lnTo>
                    <a:pt x="1769042" y="0"/>
                  </a:lnTo>
                  <a:lnTo>
                    <a:pt x="1769042" y="3675522"/>
                  </a:lnTo>
                  <a:lnTo>
                    <a:pt x="0" y="3675522"/>
                  </a:lnTo>
                  <a:close/>
                </a:path>
              </a:pathLst>
            </a:custGeom>
            <a:solidFill>
              <a:srgbClr val="16948A"/>
            </a:solidFill>
          </p:spPr>
          <p:txBody>
            <a:bodyPr/>
            <a:lstStyle/>
            <a:p>
              <a:endParaRPr lang="en-CA"/>
            </a:p>
          </p:txBody>
        </p:sp>
        <p:sp>
          <p:nvSpPr>
            <p:cNvPr id="4" name="TextBox 4"/>
            <p:cNvSpPr txBox="1"/>
            <p:nvPr/>
          </p:nvSpPr>
          <p:spPr>
            <a:xfrm>
              <a:off x="0" y="-38100"/>
              <a:ext cx="1769042" cy="37136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325096" y="7750746"/>
            <a:ext cx="4621711" cy="4581271"/>
          </a:xfrm>
          <a:custGeom>
            <a:avLst/>
            <a:gdLst/>
            <a:ahLst/>
            <a:cxnLst/>
            <a:rect l="l" t="t" r="r" b="b"/>
            <a:pathLst>
              <a:path w="4621711" h="4581271">
                <a:moveTo>
                  <a:pt x="0" y="0"/>
                </a:moveTo>
                <a:lnTo>
                  <a:pt x="4621711" y="0"/>
                </a:lnTo>
                <a:lnTo>
                  <a:pt x="4621711" y="4581270"/>
                </a:lnTo>
                <a:lnTo>
                  <a:pt x="0" y="4581270"/>
                </a:lnTo>
                <a:lnTo>
                  <a:pt x="0" y="0"/>
                </a:lnTo>
                <a:close/>
              </a:path>
            </a:pathLst>
          </a:custGeom>
          <a:blipFill>
            <a:blip r:embed="rId2"/>
            <a:stretch>
              <a:fillRect/>
            </a:stretch>
          </a:blipFill>
        </p:spPr>
        <p:txBody>
          <a:bodyPr/>
          <a:lstStyle/>
          <a:p>
            <a:endParaRPr lang="en-CA"/>
          </a:p>
        </p:txBody>
      </p:sp>
      <p:sp>
        <p:nvSpPr>
          <p:cNvPr id="6" name="Freeform 6"/>
          <p:cNvSpPr/>
          <p:nvPr/>
        </p:nvSpPr>
        <p:spPr>
          <a:xfrm>
            <a:off x="14413392" y="-3148359"/>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2">
              <a:alphaModFix amt="31999"/>
            </a:blip>
            <a:stretch>
              <a:fillRect/>
            </a:stretch>
          </a:blipFill>
        </p:spPr>
        <p:txBody>
          <a:bodyPr/>
          <a:lstStyle/>
          <a:p>
            <a:endParaRPr lang="en-CA"/>
          </a:p>
        </p:txBody>
      </p:sp>
      <p:sp>
        <p:nvSpPr>
          <p:cNvPr id="7" name="Freeform 7"/>
          <p:cNvSpPr/>
          <p:nvPr/>
        </p:nvSpPr>
        <p:spPr>
          <a:xfrm>
            <a:off x="1241016" y="3265608"/>
            <a:ext cx="8266724" cy="4871611"/>
          </a:xfrm>
          <a:custGeom>
            <a:avLst/>
            <a:gdLst/>
            <a:ahLst/>
            <a:cxnLst/>
            <a:rect l="l" t="t" r="r" b="b"/>
            <a:pathLst>
              <a:path w="8266724" h="4871611">
                <a:moveTo>
                  <a:pt x="0" y="0"/>
                </a:moveTo>
                <a:lnTo>
                  <a:pt x="8266724" y="0"/>
                </a:lnTo>
                <a:lnTo>
                  <a:pt x="8266724" y="4871612"/>
                </a:lnTo>
                <a:lnTo>
                  <a:pt x="0" y="4871612"/>
                </a:lnTo>
                <a:lnTo>
                  <a:pt x="0" y="0"/>
                </a:lnTo>
                <a:close/>
              </a:path>
            </a:pathLst>
          </a:custGeom>
          <a:blipFill>
            <a:blip r:embed="rId3"/>
            <a:stretch>
              <a:fillRect/>
            </a:stretch>
          </a:blipFill>
        </p:spPr>
        <p:txBody>
          <a:bodyPr/>
          <a:lstStyle/>
          <a:p>
            <a:endParaRPr lang="en-CA"/>
          </a:p>
        </p:txBody>
      </p:sp>
      <p:sp>
        <p:nvSpPr>
          <p:cNvPr id="8" name="TextBox 8"/>
          <p:cNvSpPr txBox="1"/>
          <p:nvPr/>
        </p:nvSpPr>
        <p:spPr>
          <a:xfrm>
            <a:off x="2010199" y="1255198"/>
            <a:ext cx="6728357" cy="1010610"/>
          </a:xfrm>
          <a:prstGeom prst="rect">
            <a:avLst/>
          </a:prstGeom>
        </p:spPr>
        <p:txBody>
          <a:bodyPr lIns="0" tIns="0" rIns="0" bIns="0" rtlCol="0" anchor="t">
            <a:spAutoFit/>
          </a:bodyPr>
          <a:lstStyle/>
          <a:p>
            <a:pPr algn="ctr">
              <a:lnSpc>
                <a:spcPts val="7822"/>
              </a:lnSpc>
            </a:pPr>
            <a:r>
              <a:rPr lang="en-US" sz="5587" spc="128">
                <a:solidFill>
                  <a:srgbClr val="F4F4F4"/>
                </a:solidFill>
                <a:latin typeface="Poppins Ultra-Bold"/>
              </a:rPr>
              <a:t>ACT Timing</a:t>
            </a:r>
          </a:p>
        </p:txBody>
      </p:sp>
      <p:sp>
        <p:nvSpPr>
          <p:cNvPr id="9" name="TextBox 9"/>
          <p:cNvSpPr txBox="1"/>
          <p:nvPr/>
        </p:nvSpPr>
        <p:spPr>
          <a:xfrm>
            <a:off x="10210055" y="2618188"/>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Null Hypothesis</a:t>
            </a:r>
          </a:p>
        </p:txBody>
      </p:sp>
      <p:sp>
        <p:nvSpPr>
          <p:cNvPr id="10" name="TextBox 10"/>
          <p:cNvSpPr txBox="1"/>
          <p:nvPr/>
        </p:nvSpPr>
        <p:spPr>
          <a:xfrm>
            <a:off x="10210055" y="3176753"/>
            <a:ext cx="7639671"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The timing of ACT has no effect on patient’s COVID-19 outcome</a:t>
            </a:r>
          </a:p>
        </p:txBody>
      </p:sp>
      <p:sp>
        <p:nvSpPr>
          <p:cNvPr id="11" name="TextBox 11"/>
          <p:cNvSpPr txBox="1"/>
          <p:nvPr/>
        </p:nvSpPr>
        <p:spPr>
          <a:xfrm>
            <a:off x="10210055" y="3698841"/>
            <a:ext cx="4375078"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Alternative Hypothesis</a:t>
            </a:r>
          </a:p>
        </p:txBody>
      </p:sp>
      <p:sp>
        <p:nvSpPr>
          <p:cNvPr id="12" name="TextBox 12"/>
          <p:cNvSpPr txBox="1"/>
          <p:nvPr/>
        </p:nvSpPr>
        <p:spPr>
          <a:xfrm>
            <a:off x="10210055" y="4266280"/>
            <a:ext cx="7639671" cy="1031538"/>
          </a:xfrm>
          <a:prstGeom prst="rect">
            <a:avLst/>
          </a:prstGeom>
        </p:spPr>
        <p:txBody>
          <a:bodyPr lIns="0" tIns="0" rIns="0" bIns="0" rtlCol="0" anchor="t">
            <a:spAutoFit/>
          </a:bodyPr>
          <a:lstStyle/>
          <a:p>
            <a:pPr marL="0" lvl="0" indent="0" algn="l">
              <a:lnSpc>
                <a:spcPts val="2719"/>
              </a:lnSpc>
              <a:spcBef>
                <a:spcPct val="0"/>
              </a:spcBef>
            </a:pPr>
            <a:r>
              <a:rPr lang="en-US" sz="1942">
                <a:solidFill>
                  <a:srgbClr val="293237"/>
                </a:solidFill>
                <a:latin typeface="Open Sans Light"/>
              </a:rPr>
              <a:t>ACT given closer to COVID-19 infection will cause  greater moderate or severe COVID-19 outcomes  than individuals who didn’t receive ACT</a:t>
            </a:r>
          </a:p>
        </p:txBody>
      </p:sp>
      <p:sp>
        <p:nvSpPr>
          <p:cNvPr id="13" name="TextBox 13"/>
          <p:cNvSpPr txBox="1"/>
          <p:nvPr/>
        </p:nvSpPr>
        <p:spPr>
          <a:xfrm>
            <a:off x="10210055" y="5478792"/>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Data Collection</a:t>
            </a:r>
          </a:p>
        </p:txBody>
      </p:sp>
      <p:sp>
        <p:nvSpPr>
          <p:cNvPr id="14" name="TextBox 14"/>
          <p:cNvSpPr txBox="1"/>
          <p:nvPr/>
        </p:nvSpPr>
        <p:spPr>
          <a:xfrm>
            <a:off x="10210055" y="6037357"/>
            <a:ext cx="7639671" cy="6840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Calculate proportion of individuals who received ACT at different time points with mild, moderate, or severe COVID-19 outcomes</a:t>
            </a:r>
          </a:p>
        </p:txBody>
      </p:sp>
      <p:sp>
        <p:nvSpPr>
          <p:cNvPr id="15" name="TextBox 15"/>
          <p:cNvSpPr txBox="1"/>
          <p:nvPr/>
        </p:nvSpPr>
        <p:spPr>
          <a:xfrm>
            <a:off x="10210055" y="6769064"/>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Results</a:t>
            </a:r>
          </a:p>
        </p:txBody>
      </p:sp>
      <p:sp>
        <p:nvSpPr>
          <p:cNvPr id="16" name="TextBox 16"/>
          <p:cNvSpPr txBox="1"/>
          <p:nvPr/>
        </p:nvSpPr>
        <p:spPr>
          <a:xfrm>
            <a:off x="10210055" y="7270480"/>
            <a:ext cx="2838468"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p-value is less than 0.05 </a:t>
            </a:r>
          </a:p>
        </p:txBody>
      </p:sp>
      <p:sp>
        <p:nvSpPr>
          <p:cNvPr id="17" name="AutoShape 17"/>
          <p:cNvSpPr/>
          <p:nvPr/>
        </p:nvSpPr>
        <p:spPr>
          <a:xfrm flipV="1">
            <a:off x="13048663" y="7474361"/>
            <a:ext cx="650834" cy="9525"/>
          </a:xfrm>
          <a:prstGeom prst="line">
            <a:avLst/>
          </a:prstGeom>
          <a:ln w="19050" cap="flat">
            <a:solidFill>
              <a:srgbClr val="000000"/>
            </a:solidFill>
            <a:prstDash val="solid"/>
            <a:headEnd type="none" w="sm" len="sm"/>
            <a:tailEnd type="arrow" w="med" len="sm"/>
          </a:ln>
        </p:spPr>
        <p:txBody>
          <a:bodyPr/>
          <a:lstStyle/>
          <a:p>
            <a:endParaRPr lang="en-CA"/>
          </a:p>
        </p:txBody>
      </p:sp>
      <p:sp>
        <p:nvSpPr>
          <p:cNvPr id="18" name="TextBox 18"/>
          <p:cNvSpPr txBox="1"/>
          <p:nvPr/>
        </p:nvSpPr>
        <p:spPr>
          <a:xfrm>
            <a:off x="14029891" y="7270433"/>
            <a:ext cx="3229409"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Fail to reject null hypothesis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912499" y="-3549895"/>
            <a:ext cx="6923758" cy="14385424"/>
            <a:chOff x="0" y="0"/>
            <a:chExt cx="1769042" cy="3675522"/>
          </a:xfrm>
        </p:grpSpPr>
        <p:sp>
          <p:nvSpPr>
            <p:cNvPr id="3" name="Freeform 3"/>
            <p:cNvSpPr/>
            <p:nvPr/>
          </p:nvSpPr>
          <p:spPr>
            <a:xfrm>
              <a:off x="0" y="0"/>
              <a:ext cx="1769042" cy="3675522"/>
            </a:xfrm>
            <a:custGeom>
              <a:avLst/>
              <a:gdLst/>
              <a:ahLst/>
              <a:cxnLst/>
              <a:rect l="l" t="t" r="r" b="b"/>
              <a:pathLst>
                <a:path w="1769042" h="3675522">
                  <a:moveTo>
                    <a:pt x="0" y="0"/>
                  </a:moveTo>
                  <a:lnTo>
                    <a:pt x="1769042" y="0"/>
                  </a:lnTo>
                  <a:lnTo>
                    <a:pt x="1769042" y="3675522"/>
                  </a:lnTo>
                  <a:lnTo>
                    <a:pt x="0" y="3675522"/>
                  </a:lnTo>
                  <a:close/>
                </a:path>
              </a:pathLst>
            </a:custGeom>
            <a:solidFill>
              <a:srgbClr val="16948A"/>
            </a:solidFill>
          </p:spPr>
          <p:txBody>
            <a:bodyPr/>
            <a:lstStyle/>
            <a:p>
              <a:endParaRPr lang="en-CA"/>
            </a:p>
          </p:txBody>
        </p:sp>
        <p:sp>
          <p:nvSpPr>
            <p:cNvPr id="4" name="TextBox 4"/>
            <p:cNvSpPr txBox="1"/>
            <p:nvPr/>
          </p:nvSpPr>
          <p:spPr>
            <a:xfrm>
              <a:off x="0" y="-38100"/>
              <a:ext cx="1769042" cy="37136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413392" y="-3148359"/>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2">
              <a:alphaModFix amt="31999"/>
            </a:blip>
            <a:stretch>
              <a:fillRect/>
            </a:stretch>
          </a:blipFill>
        </p:spPr>
        <p:txBody>
          <a:bodyPr/>
          <a:lstStyle/>
          <a:p>
            <a:endParaRPr lang="en-CA"/>
          </a:p>
        </p:txBody>
      </p:sp>
      <p:sp>
        <p:nvSpPr>
          <p:cNvPr id="6" name="TextBox 6"/>
          <p:cNvSpPr txBox="1"/>
          <p:nvPr/>
        </p:nvSpPr>
        <p:spPr>
          <a:xfrm>
            <a:off x="10258309" y="7107471"/>
            <a:ext cx="2838468"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p-value is less than 0.05 </a:t>
            </a:r>
          </a:p>
        </p:txBody>
      </p:sp>
      <p:sp>
        <p:nvSpPr>
          <p:cNvPr id="7" name="AutoShape 7"/>
          <p:cNvSpPr/>
          <p:nvPr/>
        </p:nvSpPr>
        <p:spPr>
          <a:xfrm flipV="1">
            <a:off x="13096916" y="7311353"/>
            <a:ext cx="650834" cy="9525"/>
          </a:xfrm>
          <a:prstGeom prst="line">
            <a:avLst/>
          </a:prstGeom>
          <a:ln w="19050" cap="flat">
            <a:solidFill>
              <a:srgbClr val="000000"/>
            </a:solidFill>
            <a:prstDash val="solid"/>
            <a:headEnd type="none" w="sm" len="sm"/>
            <a:tailEnd type="arrow" w="med" len="sm"/>
          </a:ln>
        </p:spPr>
        <p:txBody>
          <a:bodyPr/>
          <a:lstStyle/>
          <a:p>
            <a:endParaRPr lang="en-CA"/>
          </a:p>
        </p:txBody>
      </p:sp>
      <p:sp>
        <p:nvSpPr>
          <p:cNvPr id="8" name="Freeform 8"/>
          <p:cNvSpPr/>
          <p:nvPr/>
        </p:nvSpPr>
        <p:spPr>
          <a:xfrm>
            <a:off x="15327652" y="7753279"/>
            <a:ext cx="4619155" cy="4578738"/>
          </a:xfrm>
          <a:custGeom>
            <a:avLst/>
            <a:gdLst/>
            <a:ahLst/>
            <a:cxnLst/>
            <a:rect l="l" t="t" r="r" b="b"/>
            <a:pathLst>
              <a:path w="4619155" h="4578738">
                <a:moveTo>
                  <a:pt x="0" y="0"/>
                </a:moveTo>
                <a:lnTo>
                  <a:pt x="4619155" y="0"/>
                </a:lnTo>
                <a:lnTo>
                  <a:pt x="4619155" y="4578737"/>
                </a:lnTo>
                <a:lnTo>
                  <a:pt x="0" y="4578737"/>
                </a:lnTo>
                <a:lnTo>
                  <a:pt x="0" y="0"/>
                </a:lnTo>
                <a:close/>
              </a:path>
            </a:pathLst>
          </a:custGeom>
          <a:blipFill>
            <a:blip r:embed="rId2"/>
            <a:stretch>
              <a:fillRect/>
            </a:stretch>
          </a:blipFill>
        </p:spPr>
        <p:txBody>
          <a:bodyPr/>
          <a:lstStyle/>
          <a:p>
            <a:endParaRPr lang="en-CA"/>
          </a:p>
        </p:txBody>
      </p:sp>
      <p:sp>
        <p:nvSpPr>
          <p:cNvPr id="9" name="Freeform 9"/>
          <p:cNvSpPr/>
          <p:nvPr/>
        </p:nvSpPr>
        <p:spPr>
          <a:xfrm>
            <a:off x="1250792" y="2785550"/>
            <a:ext cx="8247171" cy="6272848"/>
          </a:xfrm>
          <a:custGeom>
            <a:avLst/>
            <a:gdLst/>
            <a:ahLst/>
            <a:cxnLst/>
            <a:rect l="l" t="t" r="r" b="b"/>
            <a:pathLst>
              <a:path w="8247171" h="6272848">
                <a:moveTo>
                  <a:pt x="0" y="0"/>
                </a:moveTo>
                <a:lnTo>
                  <a:pt x="8247172" y="0"/>
                </a:lnTo>
                <a:lnTo>
                  <a:pt x="8247172" y="6272848"/>
                </a:lnTo>
                <a:lnTo>
                  <a:pt x="0" y="6272848"/>
                </a:lnTo>
                <a:lnTo>
                  <a:pt x="0" y="0"/>
                </a:lnTo>
                <a:close/>
              </a:path>
            </a:pathLst>
          </a:custGeom>
          <a:blipFill>
            <a:blip r:embed="rId3"/>
            <a:stretch>
              <a:fillRect/>
            </a:stretch>
          </a:blipFill>
        </p:spPr>
        <p:txBody>
          <a:bodyPr/>
          <a:lstStyle/>
          <a:p>
            <a:endParaRPr lang="en-CA"/>
          </a:p>
        </p:txBody>
      </p:sp>
      <p:sp>
        <p:nvSpPr>
          <p:cNvPr id="10" name="TextBox 10"/>
          <p:cNvSpPr txBox="1"/>
          <p:nvPr/>
        </p:nvSpPr>
        <p:spPr>
          <a:xfrm>
            <a:off x="2010199" y="1255198"/>
            <a:ext cx="6728357" cy="1010610"/>
          </a:xfrm>
          <a:prstGeom prst="rect">
            <a:avLst/>
          </a:prstGeom>
        </p:spPr>
        <p:txBody>
          <a:bodyPr lIns="0" tIns="0" rIns="0" bIns="0" rtlCol="0" anchor="t">
            <a:spAutoFit/>
          </a:bodyPr>
          <a:lstStyle/>
          <a:p>
            <a:pPr algn="ctr">
              <a:lnSpc>
                <a:spcPts val="7822"/>
              </a:lnSpc>
            </a:pPr>
            <a:r>
              <a:rPr lang="en-US" sz="5587" spc="128">
                <a:solidFill>
                  <a:srgbClr val="F4F4F4"/>
                </a:solidFill>
                <a:latin typeface="Poppins Ultra-Bold"/>
              </a:rPr>
              <a:t>Type of ACT</a:t>
            </a:r>
          </a:p>
        </p:txBody>
      </p:sp>
      <p:sp>
        <p:nvSpPr>
          <p:cNvPr id="11" name="TextBox 11"/>
          <p:cNvSpPr txBox="1"/>
          <p:nvPr/>
        </p:nvSpPr>
        <p:spPr>
          <a:xfrm>
            <a:off x="10258309" y="2781197"/>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Null Hypothesis</a:t>
            </a:r>
          </a:p>
        </p:txBody>
      </p:sp>
      <p:sp>
        <p:nvSpPr>
          <p:cNvPr id="12" name="TextBox 12"/>
          <p:cNvSpPr txBox="1"/>
          <p:nvPr/>
        </p:nvSpPr>
        <p:spPr>
          <a:xfrm>
            <a:off x="10258309" y="3339762"/>
            <a:ext cx="7639671"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The type of ACT has no effect on patient’s COVID-19 outcome</a:t>
            </a:r>
          </a:p>
        </p:txBody>
      </p:sp>
      <p:sp>
        <p:nvSpPr>
          <p:cNvPr id="13" name="TextBox 13"/>
          <p:cNvSpPr txBox="1"/>
          <p:nvPr/>
        </p:nvSpPr>
        <p:spPr>
          <a:xfrm>
            <a:off x="10258309" y="3861849"/>
            <a:ext cx="4375078"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Alternative Hypothesis</a:t>
            </a:r>
          </a:p>
        </p:txBody>
      </p:sp>
      <p:sp>
        <p:nvSpPr>
          <p:cNvPr id="14" name="TextBox 14"/>
          <p:cNvSpPr txBox="1"/>
          <p:nvPr/>
        </p:nvSpPr>
        <p:spPr>
          <a:xfrm>
            <a:off x="10258309" y="4429288"/>
            <a:ext cx="7639671" cy="687119"/>
          </a:xfrm>
          <a:prstGeom prst="rect">
            <a:avLst/>
          </a:prstGeom>
        </p:spPr>
        <p:txBody>
          <a:bodyPr lIns="0" tIns="0" rIns="0" bIns="0" rtlCol="0" anchor="t">
            <a:spAutoFit/>
          </a:bodyPr>
          <a:lstStyle/>
          <a:p>
            <a:pPr marL="0" lvl="0" indent="0" algn="l">
              <a:lnSpc>
                <a:spcPts val="2719"/>
              </a:lnSpc>
              <a:spcBef>
                <a:spcPct val="0"/>
              </a:spcBef>
            </a:pPr>
            <a:r>
              <a:rPr lang="en-US" sz="1942">
                <a:solidFill>
                  <a:srgbClr val="293237"/>
                </a:solidFill>
                <a:latin typeface="Open Sans Light"/>
              </a:rPr>
              <a:t>Different types of ACT will cause  greater moderate or severe COVID-19 outcomes  than individuals who didn’t receive ACT</a:t>
            </a:r>
          </a:p>
        </p:txBody>
      </p:sp>
      <p:sp>
        <p:nvSpPr>
          <p:cNvPr id="15" name="TextBox 15"/>
          <p:cNvSpPr txBox="1"/>
          <p:nvPr/>
        </p:nvSpPr>
        <p:spPr>
          <a:xfrm>
            <a:off x="10258309" y="5315784"/>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Data Collection</a:t>
            </a:r>
          </a:p>
        </p:txBody>
      </p:sp>
      <p:sp>
        <p:nvSpPr>
          <p:cNvPr id="16" name="TextBox 16"/>
          <p:cNvSpPr txBox="1"/>
          <p:nvPr/>
        </p:nvSpPr>
        <p:spPr>
          <a:xfrm>
            <a:off x="10258309" y="5874349"/>
            <a:ext cx="7639671" cy="6840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Calculate proportion of individuals who received different ACT types with mild, moderate, or severe COVID-19 outcomes</a:t>
            </a:r>
          </a:p>
        </p:txBody>
      </p:sp>
      <p:sp>
        <p:nvSpPr>
          <p:cNvPr id="17" name="TextBox 17"/>
          <p:cNvSpPr txBox="1"/>
          <p:nvPr/>
        </p:nvSpPr>
        <p:spPr>
          <a:xfrm>
            <a:off x="10258309" y="6606056"/>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Results</a:t>
            </a:r>
          </a:p>
        </p:txBody>
      </p:sp>
      <p:sp>
        <p:nvSpPr>
          <p:cNvPr id="18" name="TextBox 18"/>
          <p:cNvSpPr txBox="1"/>
          <p:nvPr/>
        </p:nvSpPr>
        <p:spPr>
          <a:xfrm>
            <a:off x="14078144" y="7107425"/>
            <a:ext cx="3229409" cy="3411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Fail to reject null hypothesis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4298701"/>
            <a:ext cx="13901922" cy="1460998"/>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API</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61236"/>
            <a:ext cx="10596975" cy="10535209"/>
            <a:chOff x="0" y="0"/>
            <a:chExt cx="2790973" cy="2774705"/>
          </a:xfrm>
        </p:grpSpPr>
        <p:sp>
          <p:nvSpPr>
            <p:cNvPr id="3" name="Freeform 3"/>
            <p:cNvSpPr/>
            <p:nvPr/>
          </p:nvSpPr>
          <p:spPr>
            <a:xfrm>
              <a:off x="0" y="0"/>
              <a:ext cx="2790973" cy="2774705"/>
            </a:xfrm>
            <a:custGeom>
              <a:avLst/>
              <a:gdLst/>
              <a:ahLst/>
              <a:cxnLst/>
              <a:rect l="l" t="t" r="r" b="b"/>
              <a:pathLst>
                <a:path w="2790973" h="2774705">
                  <a:moveTo>
                    <a:pt x="0" y="0"/>
                  </a:moveTo>
                  <a:lnTo>
                    <a:pt x="2790973" y="0"/>
                  </a:lnTo>
                  <a:lnTo>
                    <a:pt x="2790973" y="2774705"/>
                  </a:lnTo>
                  <a:lnTo>
                    <a:pt x="0" y="2774705"/>
                  </a:lnTo>
                  <a:close/>
                </a:path>
              </a:pathLst>
            </a:custGeom>
            <a:solidFill>
              <a:srgbClr val="16948A"/>
            </a:solidFill>
          </p:spPr>
          <p:txBody>
            <a:bodyPr/>
            <a:lstStyle/>
            <a:p>
              <a:endParaRPr lang="en-CA"/>
            </a:p>
          </p:txBody>
        </p:sp>
        <p:sp>
          <p:nvSpPr>
            <p:cNvPr id="4" name="TextBox 4"/>
            <p:cNvSpPr txBox="1"/>
            <p:nvPr/>
          </p:nvSpPr>
          <p:spPr>
            <a:xfrm>
              <a:off x="0" y="-38100"/>
              <a:ext cx="2790973" cy="281280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61131" y="2193009"/>
            <a:ext cx="6271687" cy="6271662"/>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38888" r="-38888"/>
              </a:stretch>
            </a:blipFill>
          </p:spPr>
          <p:txBody>
            <a:bodyPr/>
            <a:lstStyle/>
            <a:p>
              <a:endParaRPr lang="en-CA"/>
            </a:p>
          </p:txBody>
        </p:sp>
      </p:grpSp>
      <p:sp>
        <p:nvSpPr>
          <p:cNvPr id="7" name="TextBox 7"/>
          <p:cNvSpPr txBox="1"/>
          <p:nvPr/>
        </p:nvSpPr>
        <p:spPr>
          <a:xfrm>
            <a:off x="593246" y="1174926"/>
            <a:ext cx="6329167" cy="1018084"/>
          </a:xfrm>
          <a:prstGeom prst="rect">
            <a:avLst/>
          </a:prstGeom>
        </p:spPr>
        <p:txBody>
          <a:bodyPr lIns="0" tIns="0" rIns="0" bIns="0" rtlCol="0" anchor="t">
            <a:spAutoFit/>
          </a:bodyPr>
          <a:lstStyle/>
          <a:p>
            <a:pPr>
              <a:lnSpc>
                <a:spcPts val="7935"/>
              </a:lnSpc>
            </a:pPr>
            <a:r>
              <a:rPr lang="en-US" sz="5667">
                <a:solidFill>
                  <a:srgbClr val="F4F4F4"/>
                </a:solidFill>
                <a:latin typeface="Poppins Ultra-Bold"/>
              </a:rPr>
              <a:t>Introduction</a:t>
            </a:r>
          </a:p>
        </p:txBody>
      </p:sp>
      <p:sp>
        <p:nvSpPr>
          <p:cNvPr id="8" name="TextBox 8"/>
          <p:cNvSpPr txBox="1"/>
          <p:nvPr/>
        </p:nvSpPr>
        <p:spPr>
          <a:xfrm>
            <a:off x="593246" y="3253020"/>
            <a:ext cx="6329167" cy="3257085"/>
          </a:xfrm>
          <a:prstGeom prst="rect">
            <a:avLst/>
          </a:prstGeom>
        </p:spPr>
        <p:txBody>
          <a:bodyPr lIns="0" tIns="0" rIns="0" bIns="0" rtlCol="0" anchor="t">
            <a:spAutoFit/>
          </a:bodyPr>
          <a:lstStyle/>
          <a:p>
            <a:pPr>
              <a:lnSpc>
                <a:spcPts val="3700"/>
              </a:lnSpc>
            </a:pPr>
            <a:r>
              <a:rPr lang="en-US" sz="2643">
                <a:solidFill>
                  <a:srgbClr val="FFFFFF"/>
                </a:solidFill>
                <a:latin typeface="Open Sans Bold"/>
              </a:rPr>
              <a:t>COVID-19 and Cancer</a:t>
            </a:r>
          </a:p>
          <a:p>
            <a:pPr marL="570692" lvl="1" indent="-285346">
              <a:lnSpc>
                <a:spcPts val="3700"/>
              </a:lnSpc>
              <a:buFont typeface="Arial"/>
              <a:buChar char="•"/>
            </a:pPr>
            <a:r>
              <a:rPr lang="en-US" sz="2643">
                <a:solidFill>
                  <a:srgbClr val="FFFFFF"/>
                </a:solidFill>
                <a:latin typeface="Open Sans Light"/>
              </a:rPr>
              <a:t>13% to 33% mortality rate for patients with cancer and COVID-19 [1] compared with 0.5% to 2% in the general population</a:t>
            </a:r>
          </a:p>
          <a:p>
            <a:pPr marL="570692" lvl="1" indent="-285346">
              <a:lnSpc>
                <a:spcPts val="3700"/>
              </a:lnSpc>
              <a:buFont typeface="Arial"/>
              <a:buChar char="•"/>
            </a:pPr>
            <a:r>
              <a:rPr lang="en-US" sz="2643">
                <a:solidFill>
                  <a:srgbClr val="FFFFFF"/>
                </a:solidFill>
                <a:latin typeface="Open Sans Light"/>
              </a:rPr>
              <a:t>Increased risk of SARS-CoV-2 infection and adverse outcomes [1]</a:t>
            </a:r>
          </a:p>
        </p:txBody>
      </p:sp>
      <p:sp>
        <p:nvSpPr>
          <p:cNvPr id="9" name="Freeform 9"/>
          <p:cNvSpPr/>
          <p:nvPr/>
        </p:nvSpPr>
        <p:spPr>
          <a:xfrm>
            <a:off x="13946970" y="-1216988"/>
            <a:ext cx="6624661" cy="5399099"/>
          </a:xfrm>
          <a:custGeom>
            <a:avLst/>
            <a:gdLst/>
            <a:ahLst/>
            <a:cxnLst/>
            <a:rect l="l" t="t" r="r" b="b"/>
            <a:pathLst>
              <a:path w="6624661" h="5399099">
                <a:moveTo>
                  <a:pt x="0" y="0"/>
                </a:moveTo>
                <a:lnTo>
                  <a:pt x="6624660" y="0"/>
                </a:lnTo>
                <a:lnTo>
                  <a:pt x="6624660" y="5399099"/>
                </a:lnTo>
                <a:lnTo>
                  <a:pt x="0" y="5399099"/>
                </a:lnTo>
                <a:lnTo>
                  <a:pt x="0" y="0"/>
                </a:lnTo>
                <a:close/>
              </a:path>
            </a:pathLst>
          </a:custGeom>
          <a:blipFill>
            <a:blip r:embed="rId4"/>
            <a:stretch>
              <a:fillRect/>
            </a:stretch>
          </a:blipFill>
        </p:spPr>
        <p:txBody>
          <a:bodyPr/>
          <a:lstStyle/>
          <a:p>
            <a:endParaRPr lang="en-CA"/>
          </a:p>
        </p:txBody>
      </p:sp>
      <p:sp>
        <p:nvSpPr>
          <p:cNvPr id="10" name="TextBox 10"/>
          <p:cNvSpPr txBox="1"/>
          <p:nvPr/>
        </p:nvSpPr>
        <p:spPr>
          <a:xfrm>
            <a:off x="298847" y="9536667"/>
            <a:ext cx="9895692" cy="562610"/>
          </a:xfrm>
          <a:prstGeom prst="rect">
            <a:avLst/>
          </a:prstGeom>
        </p:spPr>
        <p:txBody>
          <a:bodyPr lIns="0" tIns="0" rIns="0" bIns="0" rtlCol="0" anchor="t">
            <a:spAutoFit/>
          </a:bodyPr>
          <a:lstStyle/>
          <a:p>
            <a:pPr>
              <a:lnSpc>
                <a:spcPts val="1540"/>
              </a:lnSpc>
              <a:spcBef>
                <a:spcPct val="0"/>
              </a:spcBef>
            </a:pPr>
            <a:r>
              <a:rPr lang="en-US" sz="1100">
                <a:solidFill>
                  <a:srgbClr val="FFFFFF"/>
                </a:solidFill>
                <a:latin typeface="Open Sans"/>
              </a:rPr>
              <a:t>[1] Giaquinto AN, Sung H, Miller KD, et al</a:t>
            </a:r>
            <a:r>
              <a:rPr lang="en-US" sz="1100" u="sng">
                <a:solidFill>
                  <a:srgbClr val="FFFFFF"/>
                </a:solidFill>
                <a:latin typeface="Open Sans"/>
                <a:hlinkClick r:id="rId5" tooltip="https://www.ncbi.nlm.nih.gov/pmc/articles/PMC7972830/#bib5"/>
              </a:rPr>
              <a:t>. (2021). Association of clinical factors and recent anticancer therapy with COVID-19 severity among patients with cancer: a report from the COVID-19 and Cancer Consortium. Annals of oncology : official journal of the European Society for Medical Oncology, 32(6), 787–800. https://doi.org/10.1016/j.annonc.2021.02.024</a:t>
            </a:r>
            <a:r>
              <a:rPr lang="en-US" sz="1100">
                <a:solidFill>
                  <a:srgbClr val="FFFFFF"/>
                </a:solidFill>
                <a:latin typeface="Open Sans"/>
              </a:rPr>
              <a:t>. CA Cancer J Clin. 2022;72(6):524-541. doi:10.3322/caac.21754</a:t>
            </a:r>
          </a:p>
        </p:txBody>
      </p:sp>
      <p:sp>
        <p:nvSpPr>
          <p:cNvPr id="11" name="Freeform 11"/>
          <p:cNvSpPr/>
          <p:nvPr/>
        </p:nvSpPr>
        <p:spPr>
          <a:xfrm>
            <a:off x="10853769" y="7581139"/>
            <a:ext cx="6829341" cy="7219059"/>
          </a:xfrm>
          <a:custGeom>
            <a:avLst/>
            <a:gdLst/>
            <a:ahLst/>
            <a:cxnLst/>
            <a:rect l="l" t="t" r="r" b="b"/>
            <a:pathLst>
              <a:path w="6829341" h="7219059">
                <a:moveTo>
                  <a:pt x="0" y="0"/>
                </a:moveTo>
                <a:lnTo>
                  <a:pt x="6829341" y="0"/>
                </a:lnTo>
                <a:lnTo>
                  <a:pt x="6829341" y="7219059"/>
                </a:lnTo>
                <a:lnTo>
                  <a:pt x="0" y="7219059"/>
                </a:lnTo>
                <a:lnTo>
                  <a:pt x="0" y="0"/>
                </a:lnTo>
                <a:close/>
              </a:path>
            </a:pathLst>
          </a:custGeom>
          <a:blipFill>
            <a:blip r:embed="rId6"/>
            <a:stretch>
              <a:fillRect/>
            </a:stretch>
          </a:blipFill>
        </p:spPr>
        <p:txBody>
          <a:bodyPr/>
          <a:lstStyle/>
          <a:p>
            <a:endParaRPr lang="en-CA"/>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en-CA"/>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CA"/>
          </a:p>
        </p:txBody>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txBody>
          <a:bodyPr/>
          <a:lstStyle/>
          <a:p>
            <a:endParaRPr lang="en-CA"/>
          </a:p>
        </p:txBody>
      </p:sp>
      <p:sp>
        <p:nvSpPr>
          <p:cNvPr id="5" name="TextBox 5"/>
          <p:cNvSpPr txBox="1"/>
          <p:nvPr/>
        </p:nvSpPr>
        <p:spPr>
          <a:xfrm>
            <a:off x="1825101" y="2588831"/>
            <a:ext cx="14612674"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Information about Breast Cancer - API</a:t>
            </a:r>
          </a:p>
        </p:txBody>
      </p:sp>
      <p:sp>
        <p:nvSpPr>
          <p:cNvPr id="6" name="TextBox 6"/>
          <p:cNvSpPr txBox="1"/>
          <p:nvPr/>
        </p:nvSpPr>
        <p:spPr>
          <a:xfrm>
            <a:off x="2166747" y="4130790"/>
            <a:ext cx="13525878" cy="3620943"/>
          </a:xfrm>
          <a:prstGeom prst="rect">
            <a:avLst/>
          </a:prstGeom>
        </p:spPr>
        <p:txBody>
          <a:bodyPr lIns="0" tIns="0" rIns="0" bIns="0" rtlCol="0" anchor="t">
            <a:spAutoFit/>
          </a:bodyPr>
          <a:lstStyle/>
          <a:p>
            <a:pPr algn="ctr">
              <a:lnSpc>
                <a:spcPts val="7270"/>
              </a:lnSpc>
            </a:pPr>
            <a:r>
              <a:rPr lang="en-US" sz="5193">
                <a:solidFill>
                  <a:srgbClr val="484A4B"/>
                </a:solidFill>
                <a:latin typeface="Canva Sans Bold"/>
              </a:rPr>
              <a:t>Overview of Breast Cancer</a:t>
            </a:r>
          </a:p>
          <a:p>
            <a:pPr algn="ctr">
              <a:lnSpc>
                <a:spcPts val="7270"/>
              </a:lnSpc>
            </a:pPr>
            <a:r>
              <a:rPr lang="en-US" sz="5193">
                <a:solidFill>
                  <a:srgbClr val="484A4B"/>
                </a:solidFill>
                <a:latin typeface="Canva Sans Bold"/>
              </a:rPr>
              <a:t>Basics of Breast Cancer</a:t>
            </a:r>
          </a:p>
          <a:p>
            <a:pPr algn="ctr">
              <a:lnSpc>
                <a:spcPts val="7270"/>
              </a:lnSpc>
            </a:pPr>
            <a:r>
              <a:rPr lang="en-US" sz="5193">
                <a:solidFill>
                  <a:srgbClr val="484A4B"/>
                </a:solidFill>
                <a:latin typeface="Canva Sans Bold"/>
              </a:rPr>
              <a:t>Next Steps</a:t>
            </a:r>
          </a:p>
          <a:p>
            <a:pPr algn="ctr">
              <a:lnSpc>
                <a:spcPts val="7270"/>
              </a:lnSpc>
            </a:pPr>
            <a:r>
              <a:rPr lang="en-US" sz="5193">
                <a:solidFill>
                  <a:srgbClr val="484A4B"/>
                </a:solidFill>
                <a:latin typeface="Canva Sans Bold"/>
              </a:rPr>
              <a:t>Cost And Insurance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CA"/>
          </a:p>
        </p:txBody>
      </p:sp>
      <p:grpSp>
        <p:nvGrpSpPr>
          <p:cNvPr id="3" name="Group 3"/>
          <p:cNvGrpSpPr/>
          <p:nvPr/>
        </p:nvGrpSpPr>
        <p:grpSpPr>
          <a:xfrm>
            <a:off x="3080887" y="4307120"/>
            <a:ext cx="7239335" cy="1672760"/>
            <a:chOff x="0" y="0"/>
            <a:chExt cx="1566733" cy="362018"/>
          </a:xfrm>
        </p:grpSpPr>
        <p:sp>
          <p:nvSpPr>
            <p:cNvPr id="4" name="Freeform 4"/>
            <p:cNvSpPr/>
            <p:nvPr/>
          </p:nvSpPr>
          <p:spPr>
            <a:xfrm>
              <a:off x="0" y="0"/>
              <a:ext cx="1566733" cy="362018"/>
            </a:xfrm>
            <a:custGeom>
              <a:avLst/>
              <a:gdLst/>
              <a:ahLst/>
              <a:cxnLst/>
              <a:rect l="l" t="t" r="r" b="b"/>
              <a:pathLst>
                <a:path w="1566733" h="362018">
                  <a:moveTo>
                    <a:pt x="13903" y="0"/>
                  </a:moveTo>
                  <a:lnTo>
                    <a:pt x="1552831" y="0"/>
                  </a:lnTo>
                  <a:cubicBezTo>
                    <a:pt x="1556518" y="0"/>
                    <a:pt x="1560054" y="1465"/>
                    <a:pt x="1562661" y="4072"/>
                  </a:cubicBezTo>
                  <a:cubicBezTo>
                    <a:pt x="1565269" y="6679"/>
                    <a:pt x="1566733" y="10215"/>
                    <a:pt x="1566733" y="13903"/>
                  </a:cubicBezTo>
                  <a:lnTo>
                    <a:pt x="1566733" y="348115"/>
                  </a:lnTo>
                  <a:cubicBezTo>
                    <a:pt x="1566733" y="355793"/>
                    <a:pt x="1560509" y="362018"/>
                    <a:pt x="1552831" y="362018"/>
                  </a:cubicBezTo>
                  <a:lnTo>
                    <a:pt x="13903" y="362018"/>
                  </a:lnTo>
                  <a:cubicBezTo>
                    <a:pt x="6224" y="362018"/>
                    <a:pt x="0" y="355793"/>
                    <a:pt x="0" y="348115"/>
                  </a:cubicBezTo>
                  <a:lnTo>
                    <a:pt x="0" y="13903"/>
                  </a:lnTo>
                  <a:cubicBezTo>
                    <a:pt x="0" y="6224"/>
                    <a:pt x="6224" y="0"/>
                    <a:pt x="13903" y="0"/>
                  </a:cubicBezTo>
                  <a:close/>
                </a:path>
              </a:pathLst>
            </a:custGeom>
            <a:solidFill>
              <a:srgbClr val="000000">
                <a:alpha val="0"/>
              </a:srgbClr>
            </a:solidFill>
            <a:ln w="38100" cap="sq">
              <a:solidFill>
                <a:srgbClr val="5062C6"/>
              </a:solidFill>
              <a:prstDash val="solid"/>
              <a:miter/>
            </a:ln>
          </p:spPr>
          <p:txBody>
            <a:bodyPr/>
            <a:lstStyle/>
            <a:p>
              <a:endParaRPr lang="en-CA"/>
            </a:p>
          </p:txBody>
        </p:sp>
        <p:sp>
          <p:nvSpPr>
            <p:cNvPr id="5" name="TextBox 5"/>
            <p:cNvSpPr txBox="1"/>
            <p:nvPr/>
          </p:nvSpPr>
          <p:spPr>
            <a:xfrm>
              <a:off x="0" y="-123825"/>
              <a:ext cx="1566733" cy="485843"/>
            </a:xfrm>
            <a:prstGeom prst="rect">
              <a:avLst/>
            </a:prstGeom>
          </p:spPr>
          <p:txBody>
            <a:bodyPr lIns="50800" tIns="50800" rIns="50800" bIns="50800" rtlCol="0" anchor="ctr"/>
            <a:lstStyle/>
            <a:p>
              <a:pPr algn="ctr">
                <a:lnSpc>
                  <a:spcPts val="8959"/>
                </a:lnSpc>
              </a:pPr>
              <a:r>
                <a:rPr lang="en-US" sz="6399">
                  <a:solidFill>
                    <a:srgbClr val="5062C6"/>
                  </a:solidFill>
                  <a:latin typeface="Open Sans Extra Bold"/>
                </a:rPr>
                <a:t>THANK YOU</a:t>
              </a:r>
            </a:p>
          </p:txBody>
        </p:sp>
      </p:grpSp>
      <p:sp>
        <p:nvSpPr>
          <p:cNvPr id="6" name="Freeform 6"/>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txBody>
          <a:bodyPr/>
          <a:lstStyle/>
          <a:p>
            <a:endParaRPr lang="en-CA"/>
          </a:p>
        </p:txBody>
      </p:sp>
      <p:sp>
        <p:nvSpPr>
          <p:cNvPr id="7" name="Freeform 7"/>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txBody>
          <a:bodyPr/>
          <a:lstStyle/>
          <a:p>
            <a:endParaRPr lang="en-CA"/>
          </a:p>
        </p:txBody>
      </p:sp>
      <p:sp>
        <p:nvSpPr>
          <p:cNvPr id="8" name="Freeform 8"/>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txBody>
          <a:bodyPr/>
          <a:lstStyle/>
          <a:p>
            <a:endParaRPr lang="en-CA"/>
          </a:p>
        </p:txBody>
      </p:sp>
      <p:sp>
        <p:nvSpPr>
          <p:cNvPr id="9" name="Freeform 9"/>
          <p:cNvSpPr/>
          <p:nvPr/>
        </p:nvSpPr>
        <p:spPr>
          <a:xfrm>
            <a:off x="13629602"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380625" y="1387762"/>
            <a:ext cx="11214018" cy="7511477"/>
          </a:xfrm>
          <a:custGeom>
            <a:avLst/>
            <a:gdLst/>
            <a:ahLst/>
            <a:cxnLst/>
            <a:rect l="l" t="t" r="r" b="b"/>
            <a:pathLst>
              <a:path w="11214018" h="7511477">
                <a:moveTo>
                  <a:pt x="0" y="0"/>
                </a:moveTo>
                <a:lnTo>
                  <a:pt x="11214018" y="0"/>
                </a:lnTo>
                <a:lnTo>
                  <a:pt x="11214018" y="7511476"/>
                </a:lnTo>
                <a:lnTo>
                  <a:pt x="0" y="75114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TextBox 3"/>
          <p:cNvSpPr txBox="1"/>
          <p:nvPr/>
        </p:nvSpPr>
        <p:spPr>
          <a:xfrm>
            <a:off x="5052112" y="3225029"/>
            <a:ext cx="3313335" cy="1403985"/>
          </a:xfrm>
          <a:prstGeom prst="rect">
            <a:avLst/>
          </a:prstGeom>
        </p:spPr>
        <p:txBody>
          <a:bodyPr lIns="0" tIns="0" rIns="0" bIns="0" rtlCol="0" anchor="t">
            <a:spAutoFit/>
          </a:bodyPr>
          <a:lstStyle/>
          <a:p>
            <a:pPr>
              <a:lnSpc>
                <a:spcPts val="5940"/>
              </a:lnSpc>
            </a:pPr>
            <a:r>
              <a:rPr lang="en-US" sz="6000">
                <a:solidFill>
                  <a:srgbClr val="FFFFFF"/>
                </a:solidFill>
                <a:latin typeface="Open Sans Bold"/>
              </a:rPr>
              <a:t>Breast </a:t>
            </a:r>
          </a:p>
          <a:p>
            <a:pPr>
              <a:lnSpc>
                <a:spcPts val="4950"/>
              </a:lnSpc>
            </a:pPr>
            <a:r>
              <a:rPr lang="en-US" sz="5000">
                <a:solidFill>
                  <a:srgbClr val="FFFFFF"/>
                </a:solidFill>
                <a:latin typeface="Open Sans Bold"/>
              </a:rPr>
              <a:t>Cancer**</a:t>
            </a:r>
          </a:p>
        </p:txBody>
      </p:sp>
      <p:sp>
        <p:nvSpPr>
          <p:cNvPr id="4" name="TextBox 4"/>
          <p:cNvSpPr txBox="1"/>
          <p:nvPr/>
        </p:nvSpPr>
        <p:spPr>
          <a:xfrm>
            <a:off x="11499010" y="3052310"/>
            <a:ext cx="3313335" cy="1475740"/>
          </a:xfrm>
          <a:prstGeom prst="rect">
            <a:avLst/>
          </a:prstGeom>
        </p:spPr>
        <p:txBody>
          <a:bodyPr lIns="0" tIns="0" rIns="0" bIns="0" rtlCol="0" anchor="t">
            <a:spAutoFit/>
          </a:bodyPr>
          <a:lstStyle/>
          <a:p>
            <a:pPr algn="r">
              <a:lnSpc>
                <a:spcPts val="8400"/>
              </a:lnSpc>
            </a:pPr>
            <a:r>
              <a:rPr lang="en-US" sz="6000">
                <a:solidFill>
                  <a:srgbClr val="FFFFFF"/>
                </a:solidFill>
                <a:latin typeface="Open Sans Bold"/>
              </a:rPr>
              <a:t>COVID</a:t>
            </a:r>
          </a:p>
          <a:p>
            <a:pPr algn="r">
              <a:lnSpc>
                <a:spcPts val="3220"/>
              </a:lnSpc>
            </a:pPr>
            <a:r>
              <a:rPr lang="en-US" sz="2300">
                <a:solidFill>
                  <a:srgbClr val="FFFFFF"/>
                </a:solidFill>
                <a:latin typeface="Open Sans"/>
              </a:rPr>
              <a:t>(cancer in remission)</a:t>
            </a:r>
          </a:p>
        </p:txBody>
      </p:sp>
      <p:sp>
        <p:nvSpPr>
          <p:cNvPr id="5" name="TextBox 5"/>
          <p:cNvSpPr txBox="1"/>
          <p:nvPr/>
        </p:nvSpPr>
        <p:spPr>
          <a:xfrm>
            <a:off x="5052112" y="4826296"/>
            <a:ext cx="1962243" cy="762000"/>
          </a:xfrm>
          <a:prstGeom prst="rect">
            <a:avLst/>
          </a:prstGeom>
        </p:spPr>
        <p:txBody>
          <a:bodyPr lIns="0" tIns="0" rIns="0" bIns="0" rtlCol="0" anchor="t">
            <a:spAutoFit/>
          </a:bodyPr>
          <a:lstStyle/>
          <a:p>
            <a:pPr>
              <a:lnSpc>
                <a:spcPts val="6299"/>
              </a:lnSpc>
            </a:pPr>
            <a:r>
              <a:rPr lang="en-US" sz="4500">
                <a:solidFill>
                  <a:srgbClr val="FFFFFF"/>
                </a:solidFill>
                <a:latin typeface="Open Sans Italics"/>
              </a:rPr>
              <a:t>3.191%</a:t>
            </a:r>
          </a:p>
        </p:txBody>
      </p:sp>
      <p:sp>
        <p:nvSpPr>
          <p:cNvPr id="6" name="TextBox 6"/>
          <p:cNvSpPr txBox="1"/>
          <p:nvPr/>
        </p:nvSpPr>
        <p:spPr>
          <a:xfrm>
            <a:off x="5052112" y="5634287"/>
            <a:ext cx="2830802" cy="481330"/>
          </a:xfrm>
          <a:prstGeom prst="rect">
            <a:avLst/>
          </a:prstGeom>
        </p:spPr>
        <p:txBody>
          <a:bodyPr lIns="0" tIns="0" rIns="0" bIns="0" rtlCol="0" anchor="t">
            <a:spAutoFit/>
          </a:bodyPr>
          <a:lstStyle/>
          <a:p>
            <a:pPr>
              <a:lnSpc>
                <a:spcPts val="3919"/>
              </a:lnSpc>
            </a:pPr>
            <a:r>
              <a:rPr lang="en-US" sz="2799">
                <a:solidFill>
                  <a:srgbClr val="FFFFFF"/>
                </a:solidFill>
                <a:latin typeface="Open Sans Italics"/>
              </a:rPr>
              <a:t>30 of 31 survive</a:t>
            </a:r>
          </a:p>
        </p:txBody>
      </p:sp>
      <p:sp>
        <p:nvSpPr>
          <p:cNvPr id="7" name="TextBox 7"/>
          <p:cNvSpPr txBox="1"/>
          <p:nvPr/>
        </p:nvSpPr>
        <p:spPr>
          <a:xfrm>
            <a:off x="8715868" y="5634287"/>
            <a:ext cx="2355010" cy="481330"/>
          </a:xfrm>
          <a:prstGeom prst="rect">
            <a:avLst/>
          </a:prstGeom>
        </p:spPr>
        <p:txBody>
          <a:bodyPr lIns="0" tIns="0" rIns="0" bIns="0" rtlCol="0" anchor="t">
            <a:spAutoFit/>
          </a:bodyPr>
          <a:lstStyle/>
          <a:p>
            <a:pPr algn="ctr">
              <a:lnSpc>
                <a:spcPts val="3919"/>
              </a:lnSpc>
            </a:pPr>
            <a:r>
              <a:rPr lang="en-US" sz="2799">
                <a:solidFill>
                  <a:srgbClr val="FFFFFF"/>
                </a:solidFill>
                <a:latin typeface="Open Sans Italics"/>
              </a:rPr>
              <a:t>2 of 3 survive</a:t>
            </a:r>
          </a:p>
        </p:txBody>
      </p:sp>
      <p:sp>
        <p:nvSpPr>
          <p:cNvPr id="8" name="TextBox 8"/>
          <p:cNvSpPr txBox="1"/>
          <p:nvPr/>
        </p:nvSpPr>
        <p:spPr>
          <a:xfrm>
            <a:off x="12584709" y="5634287"/>
            <a:ext cx="2227636" cy="481330"/>
          </a:xfrm>
          <a:prstGeom prst="rect">
            <a:avLst/>
          </a:prstGeom>
        </p:spPr>
        <p:txBody>
          <a:bodyPr lIns="0" tIns="0" rIns="0" bIns="0" rtlCol="0" anchor="t">
            <a:spAutoFit/>
          </a:bodyPr>
          <a:lstStyle/>
          <a:p>
            <a:pPr algn="r">
              <a:lnSpc>
                <a:spcPts val="3919"/>
              </a:lnSpc>
            </a:pPr>
            <a:r>
              <a:rPr lang="en-US" sz="2799">
                <a:solidFill>
                  <a:srgbClr val="FFFFFF"/>
                </a:solidFill>
                <a:latin typeface="Open Sans Italics"/>
              </a:rPr>
              <a:t>4 of 5 survive</a:t>
            </a:r>
          </a:p>
        </p:txBody>
      </p:sp>
      <p:sp>
        <p:nvSpPr>
          <p:cNvPr id="9" name="TextBox 9"/>
          <p:cNvSpPr txBox="1"/>
          <p:nvPr/>
        </p:nvSpPr>
        <p:spPr>
          <a:xfrm>
            <a:off x="8311081" y="4647362"/>
            <a:ext cx="3164583" cy="927100"/>
          </a:xfrm>
          <a:prstGeom prst="rect">
            <a:avLst/>
          </a:prstGeom>
        </p:spPr>
        <p:txBody>
          <a:bodyPr lIns="0" tIns="0" rIns="0" bIns="0" rtlCol="0" anchor="t">
            <a:spAutoFit/>
          </a:bodyPr>
          <a:lstStyle/>
          <a:p>
            <a:pPr algn="ctr">
              <a:lnSpc>
                <a:spcPts val="7699"/>
              </a:lnSpc>
            </a:pPr>
            <a:r>
              <a:rPr lang="en-US" sz="5499">
                <a:solidFill>
                  <a:srgbClr val="FFFFFF"/>
                </a:solidFill>
                <a:latin typeface="Open Sans Bold Italics"/>
              </a:rPr>
              <a:t>32.467%</a:t>
            </a:r>
          </a:p>
        </p:txBody>
      </p:sp>
      <p:sp>
        <p:nvSpPr>
          <p:cNvPr id="10" name="TextBox 10"/>
          <p:cNvSpPr txBox="1"/>
          <p:nvPr/>
        </p:nvSpPr>
        <p:spPr>
          <a:xfrm>
            <a:off x="12898355" y="4862762"/>
            <a:ext cx="1913990" cy="762000"/>
          </a:xfrm>
          <a:prstGeom prst="rect">
            <a:avLst/>
          </a:prstGeom>
        </p:spPr>
        <p:txBody>
          <a:bodyPr lIns="0" tIns="0" rIns="0" bIns="0" rtlCol="0" anchor="t">
            <a:spAutoFit/>
          </a:bodyPr>
          <a:lstStyle/>
          <a:p>
            <a:pPr algn="r">
              <a:lnSpc>
                <a:spcPts val="6299"/>
              </a:lnSpc>
            </a:pPr>
            <a:r>
              <a:rPr lang="en-US" sz="4500">
                <a:solidFill>
                  <a:srgbClr val="FFFFFF"/>
                </a:solidFill>
                <a:latin typeface="Open Sans Italics"/>
              </a:rPr>
              <a:t>20.35%</a:t>
            </a:r>
          </a:p>
        </p:txBody>
      </p:sp>
      <p:sp>
        <p:nvSpPr>
          <p:cNvPr id="11" name="TextBox 11"/>
          <p:cNvSpPr txBox="1"/>
          <p:nvPr/>
        </p:nvSpPr>
        <p:spPr>
          <a:xfrm>
            <a:off x="628351" y="438696"/>
            <a:ext cx="10870659" cy="1417092"/>
          </a:xfrm>
          <a:prstGeom prst="rect">
            <a:avLst/>
          </a:prstGeom>
        </p:spPr>
        <p:txBody>
          <a:bodyPr lIns="0" tIns="0" rIns="0" bIns="0" rtlCol="0" anchor="t">
            <a:spAutoFit/>
          </a:bodyPr>
          <a:lstStyle/>
          <a:p>
            <a:pPr>
              <a:lnSpc>
                <a:spcPts val="7935"/>
              </a:lnSpc>
            </a:pPr>
            <a:r>
              <a:rPr lang="en-US" sz="5667">
                <a:solidFill>
                  <a:srgbClr val="000000"/>
                </a:solidFill>
                <a:latin typeface="Poppins Bold"/>
              </a:rPr>
              <a:t>Mortality Rates*</a:t>
            </a:r>
          </a:p>
          <a:p>
            <a:pPr>
              <a:lnSpc>
                <a:spcPts val="2800"/>
              </a:lnSpc>
            </a:pPr>
            <a:endParaRPr lang="en-US" sz="5667">
              <a:solidFill>
                <a:srgbClr val="000000"/>
              </a:solidFill>
              <a:latin typeface="Poppins Bold"/>
            </a:endParaRPr>
          </a:p>
        </p:txBody>
      </p:sp>
      <p:sp>
        <p:nvSpPr>
          <p:cNvPr id="12" name="TextBox 12"/>
          <p:cNvSpPr txBox="1"/>
          <p:nvPr/>
        </p:nvSpPr>
        <p:spPr>
          <a:xfrm>
            <a:off x="275242" y="9229725"/>
            <a:ext cx="6098084" cy="611505"/>
          </a:xfrm>
          <a:prstGeom prst="rect">
            <a:avLst/>
          </a:prstGeom>
        </p:spPr>
        <p:txBody>
          <a:bodyPr lIns="0" tIns="0" rIns="0" bIns="0" rtlCol="0" anchor="t">
            <a:spAutoFit/>
          </a:bodyPr>
          <a:lstStyle/>
          <a:p>
            <a:pPr>
              <a:lnSpc>
                <a:spcPts val="2520"/>
              </a:lnSpc>
            </a:pPr>
            <a:r>
              <a:rPr lang="en-US" sz="1800">
                <a:solidFill>
                  <a:srgbClr val="000000"/>
                </a:solidFill>
                <a:latin typeface="Open Sans"/>
              </a:rPr>
              <a:t>* based on CCC19 </a:t>
            </a:r>
            <a:r>
              <a:rPr lang="en-US" sz="1800">
                <a:solidFill>
                  <a:srgbClr val="000000"/>
                </a:solidFill>
                <a:latin typeface="Open Sans Italics"/>
              </a:rPr>
              <a:t>DOI: https://doi.org/10.7554/eLife.82618 </a:t>
            </a:r>
          </a:p>
          <a:p>
            <a:pPr>
              <a:lnSpc>
                <a:spcPts val="2520"/>
              </a:lnSpc>
              <a:spcBef>
                <a:spcPct val="0"/>
              </a:spcBef>
            </a:pPr>
            <a:r>
              <a:rPr lang="en-US" sz="1800">
                <a:solidFill>
                  <a:srgbClr val="000000"/>
                </a:solidFill>
                <a:latin typeface="Open Sans"/>
              </a:rPr>
              <a:t>**given at-least a diagnosis of mild COVID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3"/>
            <a:stretch>
              <a:fillRect/>
            </a:stretch>
          </a:blipFill>
        </p:spPr>
        <p:txBody>
          <a:bodyPr/>
          <a:lstStyle/>
          <a:p>
            <a:endParaRPr lang="en-CA"/>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4280769" y="1356527"/>
            <a:ext cx="9726463"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Objective</a:t>
            </a:r>
          </a:p>
        </p:txBody>
      </p:sp>
      <p:grpSp>
        <p:nvGrpSpPr>
          <p:cNvPr id="5" name="Group 5"/>
          <p:cNvGrpSpPr/>
          <p:nvPr/>
        </p:nvGrpSpPr>
        <p:grpSpPr>
          <a:xfrm>
            <a:off x="2445870" y="4482679"/>
            <a:ext cx="13396260" cy="3723725"/>
            <a:chOff x="0" y="0"/>
            <a:chExt cx="3528233" cy="980734"/>
          </a:xfrm>
        </p:grpSpPr>
        <p:sp>
          <p:nvSpPr>
            <p:cNvPr id="6" name="Freeform 6"/>
            <p:cNvSpPr/>
            <p:nvPr/>
          </p:nvSpPr>
          <p:spPr>
            <a:xfrm>
              <a:off x="0" y="0"/>
              <a:ext cx="3528233" cy="980734"/>
            </a:xfrm>
            <a:custGeom>
              <a:avLst/>
              <a:gdLst/>
              <a:ahLst/>
              <a:cxnLst/>
              <a:rect l="l" t="t" r="r" b="b"/>
              <a:pathLst>
                <a:path w="3528233" h="980734">
                  <a:moveTo>
                    <a:pt x="4623" y="0"/>
                  </a:moveTo>
                  <a:lnTo>
                    <a:pt x="3523610" y="0"/>
                  </a:lnTo>
                  <a:cubicBezTo>
                    <a:pt x="3526163" y="0"/>
                    <a:pt x="3528233" y="2070"/>
                    <a:pt x="3528233" y="4623"/>
                  </a:cubicBezTo>
                  <a:lnTo>
                    <a:pt x="3528233" y="976111"/>
                  </a:lnTo>
                  <a:cubicBezTo>
                    <a:pt x="3528233" y="978664"/>
                    <a:pt x="3526163" y="980734"/>
                    <a:pt x="3523610" y="980734"/>
                  </a:cubicBezTo>
                  <a:lnTo>
                    <a:pt x="4623" y="980734"/>
                  </a:lnTo>
                  <a:cubicBezTo>
                    <a:pt x="2070" y="980734"/>
                    <a:pt x="0" y="978664"/>
                    <a:pt x="0" y="976111"/>
                  </a:cubicBezTo>
                  <a:lnTo>
                    <a:pt x="0" y="4623"/>
                  </a:lnTo>
                  <a:cubicBezTo>
                    <a:pt x="0" y="2070"/>
                    <a:pt x="2070" y="0"/>
                    <a:pt x="4623" y="0"/>
                  </a:cubicBezTo>
                  <a:close/>
                </a:path>
              </a:pathLst>
            </a:custGeom>
            <a:solidFill>
              <a:srgbClr val="568CCD"/>
            </a:solidFill>
          </p:spPr>
          <p:txBody>
            <a:bodyPr/>
            <a:lstStyle/>
            <a:p>
              <a:endParaRPr lang="en-CA"/>
            </a:p>
          </p:txBody>
        </p:sp>
        <p:sp>
          <p:nvSpPr>
            <p:cNvPr id="7" name="TextBox 7"/>
            <p:cNvSpPr txBox="1"/>
            <p:nvPr/>
          </p:nvSpPr>
          <p:spPr>
            <a:xfrm>
              <a:off x="0" y="-38100"/>
              <a:ext cx="3528233" cy="101883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520488" y="2551822"/>
            <a:ext cx="1247023" cy="1247023"/>
          </a:xfrm>
          <a:custGeom>
            <a:avLst/>
            <a:gdLst/>
            <a:ahLst/>
            <a:cxnLst/>
            <a:rect l="l" t="t" r="r" b="b"/>
            <a:pathLst>
              <a:path w="1247023" h="1247023">
                <a:moveTo>
                  <a:pt x="0" y="0"/>
                </a:moveTo>
                <a:lnTo>
                  <a:pt x="1247024" y="0"/>
                </a:lnTo>
                <a:lnTo>
                  <a:pt x="1247024" y="1247023"/>
                </a:lnTo>
                <a:lnTo>
                  <a:pt x="0" y="1247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TextBox 9"/>
          <p:cNvSpPr txBox="1"/>
          <p:nvPr/>
        </p:nvSpPr>
        <p:spPr>
          <a:xfrm>
            <a:off x="4362298" y="5435188"/>
            <a:ext cx="9563403" cy="2220732"/>
          </a:xfrm>
          <a:prstGeom prst="rect">
            <a:avLst/>
          </a:prstGeom>
        </p:spPr>
        <p:txBody>
          <a:bodyPr lIns="0" tIns="0" rIns="0" bIns="0" rtlCol="0" anchor="t">
            <a:spAutoFit/>
          </a:bodyPr>
          <a:lstStyle/>
          <a:p>
            <a:pPr algn="ctr">
              <a:lnSpc>
                <a:spcPts val="4431"/>
              </a:lnSpc>
            </a:pPr>
            <a:r>
              <a:rPr lang="en-US" sz="3165">
                <a:solidFill>
                  <a:srgbClr val="F4F4F4"/>
                </a:solidFill>
                <a:latin typeface="Open Sans Bold"/>
              </a:rPr>
              <a:t>Shed light on the sociodemographic and clinical factors that influence these adverse outcomes in both COVID-19 and Breast Cancer</a:t>
            </a:r>
          </a:p>
          <a:p>
            <a:pPr algn="ctr">
              <a:lnSpc>
                <a:spcPts val="4431"/>
              </a:lnSpc>
            </a:pPr>
            <a:endParaRPr lang="en-US" sz="3165">
              <a:solidFill>
                <a:srgbClr val="F4F4F4"/>
              </a:solidFill>
              <a:latin typeface="Open Sans Bold"/>
            </a:endParaRPr>
          </a:p>
        </p:txBody>
      </p:sp>
      <p:sp>
        <p:nvSpPr>
          <p:cNvPr id="10" name="Freeform 10"/>
          <p:cNvSpPr/>
          <p:nvPr/>
        </p:nvSpPr>
        <p:spPr>
          <a:xfrm>
            <a:off x="-2684943" y="6732554"/>
            <a:ext cx="7177339" cy="7586915"/>
          </a:xfrm>
          <a:custGeom>
            <a:avLst/>
            <a:gdLst/>
            <a:ahLst/>
            <a:cxnLst/>
            <a:rect l="l" t="t" r="r" b="b"/>
            <a:pathLst>
              <a:path w="7177339" h="7586915">
                <a:moveTo>
                  <a:pt x="0" y="0"/>
                </a:moveTo>
                <a:lnTo>
                  <a:pt x="7177339" y="0"/>
                </a:lnTo>
                <a:lnTo>
                  <a:pt x="7177339" y="7586915"/>
                </a:lnTo>
                <a:lnTo>
                  <a:pt x="0" y="7586915"/>
                </a:lnTo>
                <a:lnTo>
                  <a:pt x="0" y="0"/>
                </a:lnTo>
                <a:close/>
              </a:path>
            </a:pathLst>
          </a:custGeom>
          <a:blipFill>
            <a:blip r:embed="rId6"/>
            <a:stretch>
              <a:fillRect/>
            </a:stretch>
          </a:blipFill>
        </p:spPr>
        <p:txBody>
          <a:bodyPr/>
          <a:lstStyle/>
          <a:p>
            <a:endParaRPr lang="en-CA"/>
          </a:p>
        </p:txBody>
      </p:sp>
      <p:sp>
        <p:nvSpPr>
          <p:cNvPr id="11" name="Freeform 11"/>
          <p:cNvSpPr/>
          <p:nvPr/>
        </p:nvSpPr>
        <p:spPr>
          <a:xfrm>
            <a:off x="13265687" y="-4580003"/>
            <a:ext cx="7194779" cy="7131825"/>
          </a:xfrm>
          <a:custGeom>
            <a:avLst/>
            <a:gdLst/>
            <a:ahLst/>
            <a:cxnLst/>
            <a:rect l="l" t="t" r="r" b="b"/>
            <a:pathLst>
              <a:path w="7194779" h="7131825">
                <a:moveTo>
                  <a:pt x="0" y="0"/>
                </a:moveTo>
                <a:lnTo>
                  <a:pt x="7194779" y="0"/>
                </a:lnTo>
                <a:lnTo>
                  <a:pt x="7194779" y="7131825"/>
                </a:lnTo>
                <a:lnTo>
                  <a:pt x="0" y="7131825"/>
                </a:lnTo>
                <a:lnTo>
                  <a:pt x="0" y="0"/>
                </a:lnTo>
                <a:close/>
              </a:path>
            </a:pathLst>
          </a:custGeom>
          <a:blipFill>
            <a:blip r:embed="rId7">
              <a:alphaModFix amt="20999"/>
            </a:blip>
            <a:stretch>
              <a:fillRect/>
            </a:stretch>
          </a:blipFill>
        </p:spPr>
        <p:txBody>
          <a:bodyPr/>
          <a:lstStyle/>
          <a:p>
            <a:endParaRPr lang="en-C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79199" y="2982177"/>
            <a:ext cx="1364022" cy="1882246"/>
            <a:chOff x="0" y="0"/>
            <a:chExt cx="1699920" cy="2345760"/>
          </a:xfrm>
        </p:grpSpPr>
        <p:sp>
          <p:nvSpPr>
            <p:cNvPr id="3" name="Freeform 3"/>
            <p:cNvSpPr/>
            <p:nvPr/>
          </p:nvSpPr>
          <p:spPr>
            <a:xfrm>
              <a:off x="0" y="0"/>
              <a:ext cx="1699895" cy="2345817"/>
            </a:xfrm>
            <a:custGeom>
              <a:avLst/>
              <a:gdLst/>
              <a:ahLst/>
              <a:cxnLst/>
              <a:rect l="l" t="t" r="r" b="b"/>
              <a:pathLst>
                <a:path w="1699895" h="2345817">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txBody>
            <a:bodyPr/>
            <a:lstStyle/>
            <a:p>
              <a:endParaRPr lang="en-CA"/>
            </a:p>
          </p:txBody>
        </p:sp>
      </p:grpSp>
      <p:grpSp>
        <p:nvGrpSpPr>
          <p:cNvPr id="4" name="Group 4"/>
          <p:cNvGrpSpPr/>
          <p:nvPr/>
        </p:nvGrpSpPr>
        <p:grpSpPr>
          <a:xfrm>
            <a:off x="11266200" y="2096769"/>
            <a:ext cx="1675990" cy="1449642"/>
            <a:chOff x="0" y="0"/>
            <a:chExt cx="2622960" cy="2268720"/>
          </a:xfrm>
        </p:grpSpPr>
        <p:sp>
          <p:nvSpPr>
            <p:cNvPr id="5" name="Freeform 5"/>
            <p:cNvSpPr/>
            <p:nvPr/>
          </p:nvSpPr>
          <p:spPr>
            <a:xfrm>
              <a:off x="0" y="0"/>
              <a:ext cx="2622931" cy="2268728"/>
            </a:xfrm>
            <a:custGeom>
              <a:avLst/>
              <a:gdLst/>
              <a:ahLst/>
              <a:cxnLst/>
              <a:rect l="l" t="t" r="r" b="b"/>
              <a:pathLst>
                <a:path w="2622931" h="2268728">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txBody>
            <a:bodyPr/>
            <a:lstStyle/>
            <a:p>
              <a:endParaRPr lang="en-CA"/>
            </a:p>
          </p:txBody>
        </p:sp>
      </p:grpSp>
      <p:grpSp>
        <p:nvGrpSpPr>
          <p:cNvPr id="6" name="Group 6"/>
          <p:cNvGrpSpPr/>
          <p:nvPr/>
        </p:nvGrpSpPr>
        <p:grpSpPr>
          <a:xfrm>
            <a:off x="12502613" y="729203"/>
            <a:ext cx="1317193" cy="1817838"/>
            <a:chOff x="0" y="0"/>
            <a:chExt cx="1699200" cy="2345040"/>
          </a:xfrm>
        </p:grpSpPr>
        <p:sp>
          <p:nvSpPr>
            <p:cNvPr id="7" name="Freeform 7"/>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txBody>
            <a:bodyPr/>
            <a:lstStyle/>
            <a:p>
              <a:endParaRPr lang="en-CA"/>
            </a:p>
          </p:txBody>
        </p:sp>
      </p:grpSp>
      <p:grpSp>
        <p:nvGrpSpPr>
          <p:cNvPr id="8" name="Group 8"/>
          <p:cNvGrpSpPr/>
          <p:nvPr/>
        </p:nvGrpSpPr>
        <p:grpSpPr>
          <a:xfrm>
            <a:off x="11372661" y="60097"/>
            <a:ext cx="1679092" cy="1455305"/>
            <a:chOff x="0" y="0"/>
            <a:chExt cx="2620080" cy="2270880"/>
          </a:xfrm>
        </p:grpSpPr>
        <p:sp>
          <p:nvSpPr>
            <p:cNvPr id="9" name="Freeform 9"/>
            <p:cNvSpPr/>
            <p:nvPr/>
          </p:nvSpPr>
          <p:spPr>
            <a:xfrm>
              <a:off x="0" y="0"/>
              <a:ext cx="2620010" cy="2270887"/>
            </a:xfrm>
            <a:custGeom>
              <a:avLst/>
              <a:gdLst/>
              <a:ahLst/>
              <a:cxnLst/>
              <a:rect l="l" t="t" r="r" b="b"/>
              <a:pathLst>
                <a:path w="2620010" h="2270887">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txBody>
            <a:bodyPr/>
            <a:lstStyle/>
            <a:p>
              <a:endParaRPr lang="en-CA"/>
            </a:p>
          </p:txBody>
        </p:sp>
      </p:grpSp>
      <p:grpSp>
        <p:nvGrpSpPr>
          <p:cNvPr id="10" name="Group 10"/>
          <p:cNvGrpSpPr/>
          <p:nvPr/>
        </p:nvGrpSpPr>
        <p:grpSpPr>
          <a:xfrm>
            <a:off x="11218095" y="4462001"/>
            <a:ext cx="1724095" cy="1494090"/>
            <a:chOff x="0" y="0"/>
            <a:chExt cx="2622960" cy="2273040"/>
          </a:xfrm>
        </p:grpSpPr>
        <p:sp>
          <p:nvSpPr>
            <p:cNvPr id="11" name="Freeform 11"/>
            <p:cNvSpPr/>
            <p:nvPr/>
          </p:nvSpPr>
          <p:spPr>
            <a:xfrm>
              <a:off x="0" y="0"/>
              <a:ext cx="2622931" cy="2273046"/>
            </a:xfrm>
            <a:custGeom>
              <a:avLst/>
              <a:gdLst/>
              <a:ahLst/>
              <a:cxnLst/>
              <a:rect l="l" t="t" r="r" b="b"/>
              <a:pathLst>
                <a:path w="2622931" h="2273046">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txBody>
            <a:bodyPr/>
            <a:lstStyle/>
            <a:p>
              <a:endParaRPr lang="en-CA"/>
            </a:p>
          </p:txBody>
        </p:sp>
      </p:grpSp>
      <p:grpSp>
        <p:nvGrpSpPr>
          <p:cNvPr id="12" name="Group 12"/>
          <p:cNvGrpSpPr/>
          <p:nvPr/>
        </p:nvGrpSpPr>
        <p:grpSpPr>
          <a:xfrm>
            <a:off x="13572833" y="1949176"/>
            <a:ext cx="1317272" cy="1597235"/>
            <a:chOff x="0" y="0"/>
            <a:chExt cx="1700640" cy="2062080"/>
          </a:xfrm>
        </p:grpSpPr>
        <p:sp>
          <p:nvSpPr>
            <p:cNvPr id="13" name="Freeform 13"/>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txBody>
            <a:bodyPr/>
            <a:lstStyle/>
            <a:p>
              <a:endParaRPr lang="en-CA"/>
            </a:p>
          </p:txBody>
        </p:sp>
      </p:grpSp>
      <p:grpSp>
        <p:nvGrpSpPr>
          <p:cNvPr id="14" name="Group 14"/>
          <p:cNvGrpSpPr/>
          <p:nvPr/>
        </p:nvGrpSpPr>
        <p:grpSpPr>
          <a:xfrm>
            <a:off x="14476877" y="1003712"/>
            <a:ext cx="1749642" cy="1512516"/>
            <a:chOff x="0" y="0"/>
            <a:chExt cx="2624400" cy="2268720"/>
          </a:xfrm>
        </p:grpSpPr>
        <p:sp>
          <p:nvSpPr>
            <p:cNvPr id="15" name="Freeform 15"/>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txBody>
            <a:bodyPr/>
            <a:lstStyle/>
            <a:p>
              <a:endParaRPr lang="en-CA"/>
            </a:p>
          </p:txBody>
        </p:sp>
      </p:grpSp>
      <p:grpSp>
        <p:nvGrpSpPr>
          <p:cNvPr id="16" name="Group 16"/>
          <p:cNvGrpSpPr/>
          <p:nvPr/>
        </p:nvGrpSpPr>
        <p:grpSpPr>
          <a:xfrm>
            <a:off x="13572833" y="4250410"/>
            <a:ext cx="1350963" cy="1638657"/>
            <a:chOff x="0" y="0"/>
            <a:chExt cx="1700640" cy="2062800"/>
          </a:xfrm>
        </p:grpSpPr>
        <p:sp>
          <p:nvSpPr>
            <p:cNvPr id="17" name="Freeform 17"/>
            <p:cNvSpPr/>
            <p:nvPr/>
          </p:nvSpPr>
          <p:spPr>
            <a:xfrm>
              <a:off x="0" y="0"/>
              <a:ext cx="1700657" cy="2062861"/>
            </a:xfrm>
            <a:custGeom>
              <a:avLst/>
              <a:gdLst/>
              <a:ahLst/>
              <a:cxnLst/>
              <a:rect l="l" t="t" r="r" b="b"/>
              <a:pathLst>
                <a:path w="1700657" h="2062861">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txBody>
            <a:bodyPr/>
            <a:lstStyle/>
            <a:p>
              <a:endParaRPr lang="en-CA"/>
            </a:p>
          </p:txBody>
        </p:sp>
      </p:grpSp>
      <p:grpSp>
        <p:nvGrpSpPr>
          <p:cNvPr id="18" name="Group 18"/>
          <p:cNvGrpSpPr/>
          <p:nvPr/>
        </p:nvGrpSpPr>
        <p:grpSpPr>
          <a:xfrm>
            <a:off x="14476877" y="3322137"/>
            <a:ext cx="1781818" cy="1542287"/>
            <a:chOff x="0" y="0"/>
            <a:chExt cx="2624400" cy="2271600"/>
          </a:xfrm>
        </p:grpSpPr>
        <p:sp>
          <p:nvSpPr>
            <p:cNvPr id="19" name="Freeform 19"/>
            <p:cNvSpPr/>
            <p:nvPr/>
          </p:nvSpPr>
          <p:spPr>
            <a:xfrm>
              <a:off x="0" y="0"/>
              <a:ext cx="2624455" cy="2271649"/>
            </a:xfrm>
            <a:custGeom>
              <a:avLst/>
              <a:gdLst/>
              <a:ahLst/>
              <a:cxnLst/>
              <a:rect l="l" t="t" r="r" b="b"/>
              <a:pathLst>
                <a:path w="2624455" h="2271649">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txBody>
            <a:bodyPr/>
            <a:lstStyle/>
            <a:p>
              <a:endParaRPr lang="en-CA"/>
            </a:p>
          </p:txBody>
        </p:sp>
      </p:grpSp>
      <p:grpSp>
        <p:nvGrpSpPr>
          <p:cNvPr id="20" name="Group 20"/>
          <p:cNvGrpSpPr/>
          <p:nvPr/>
        </p:nvGrpSpPr>
        <p:grpSpPr>
          <a:xfrm>
            <a:off x="1500204" y="1356137"/>
            <a:ext cx="981171" cy="843194"/>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CA"/>
            </a:p>
          </p:txBody>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01</a:t>
              </a:r>
            </a:p>
          </p:txBody>
        </p:sp>
      </p:grpSp>
      <p:sp>
        <p:nvSpPr>
          <p:cNvPr id="23" name="TextBox 23"/>
          <p:cNvSpPr txBox="1"/>
          <p:nvPr/>
        </p:nvSpPr>
        <p:spPr>
          <a:xfrm>
            <a:off x="11329303" y="4640365"/>
            <a:ext cx="1549784" cy="1023061"/>
          </a:xfrm>
          <a:prstGeom prst="rect">
            <a:avLst/>
          </a:prstGeom>
        </p:spPr>
        <p:txBody>
          <a:bodyPr lIns="0" tIns="0" rIns="0" bIns="0" rtlCol="0" anchor="t">
            <a:spAutoFit/>
          </a:bodyPr>
          <a:lstStyle/>
          <a:p>
            <a:pPr algn="ctr">
              <a:lnSpc>
                <a:spcPts val="8359"/>
              </a:lnSpc>
            </a:pPr>
            <a:r>
              <a:rPr lang="en-US" sz="5971">
                <a:solidFill>
                  <a:srgbClr val="FFFFFF"/>
                </a:solidFill>
                <a:latin typeface="Open Sans Bold"/>
              </a:rPr>
              <a:t>05</a:t>
            </a:r>
          </a:p>
        </p:txBody>
      </p:sp>
      <p:grpSp>
        <p:nvGrpSpPr>
          <p:cNvPr id="24" name="Group 24"/>
          <p:cNvGrpSpPr/>
          <p:nvPr/>
        </p:nvGrpSpPr>
        <p:grpSpPr>
          <a:xfrm>
            <a:off x="1522117" y="2410473"/>
            <a:ext cx="981171" cy="843194"/>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CA"/>
            </a:p>
          </p:txBody>
        </p:sp>
        <p:sp>
          <p:nvSpPr>
            <p:cNvPr id="26" name="TextBox 26"/>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02</a:t>
              </a:r>
            </a:p>
          </p:txBody>
        </p:sp>
      </p:grpSp>
      <p:grpSp>
        <p:nvGrpSpPr>
          <p:cNvPr id="27" name="Group 27"/>
          <p:cNvGrpSpPr/>
          <p:nvPr/>
        </p:nvGrpSpPr>
        <p:grpSpPr>
          <a:xfrm>
            <a:off x="1527116" y="3463217"/>
            <a:ext cx="954260" cy="820067"/>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CA"/>
            </a:p>
          </p:txBody>
        </p:sp>
        <p:sp>
          <p:nvSpPr>
            <p:cNvPr id="29" name="TextBox 29"/>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03</a:t>
              </a:r>
            </a:p>
          </p:txBody>
        </p:sp>
      </p:grpSp>
      <p:grpSp>
        <p:nvGrpSpPr>
          <p:cNvPr id="30" name="Group 30"/>
          <p:cNvGrpSpPr/>
          <p:nvPr/>
        </p:nvGrpSpPr>
        <p:grpSpPr>
          <a:xfrm>
            <a:off x="1529719" y="4492834"/>
            <a:ext cx="985453" cy="846873"/>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CA"/>
            </a:p>
          </p:txBody>
        </p:sp>
        <p:sp>
          <p:nvSpPr>
            <p:cNvPr id="32" name="TextBox 32"/>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04</a:t>
              </a:r>
            </a:p>
          </p:txBody>
        </p:sp>
      </p:grpSp>
      <p:grpSp>
        <p:nvGrpSpPr>
          <p:cNvPr id="33" name="Group 33"/>
          <p:cNvGrpSpPr/>
          <p:nvPr/>
        </p:nvGrpSpPr>
        <p:grpSpPr>
          <a:xfrm>
            <a:off x="1569172" y="5549258"/>
            <a:ext cx="946000" cy="812969"/>
            <a:chOff x="0" y="0"/>
            <a:chExt cx="812800" cy="698500"/>
          </a:xfrm>
        </p:grpSpPr>
        <p:sp>
          <p:nvSpPr>
            <p:cNvPr id="34" name="Freeform 3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CA"/>
            </a:p>
          </p:txBody>
        </p:sp>
        <p:sp>
          <p:nvSpPr>
            <p:cNvPr id="35" name="TextBox 35"/>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05</a:t>
              </a:r>
            </a:p>
          </p:txBody>
        </p:sp>
      </p:grpSp>
      <p:grpSp>
        <p:nvGrpSpPr>
          <p:cNvPr id="36" name="Group 36"/>
          <p:cNvGrpSpPr/>
          <p:nvPr/>
        </p:nvGrpSpPr>
        <p:grpSpPr>
          <a:xfrm>
            <a:off x="13587000" y="6495227"/>
            <a:ext cx="1336795" cy="1620906"/>
            <a:chOff x="0" y="0"/>
            <a:chExt cx="1700640" cy="2062080"/>
          </a:xfrm>
        </p:grpSpPr>
        <p:sp>
          <p:nvSpPr>
            <p:cNvPr id="37" name="Freeform 37"/>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txBody>
            <a:bodyPr/>
            <a:lstStyle/>
            <a:p>
              <a:endParaRPr lang="en-CA"/>
            </a:p>
          </p:txBody>
        </p:sp>
      </p:grpSp>
      <p:grpSp>
        <p:nvGrpSpPr>
          <p:cNvPr id="38" name="Group 38"/>
          <p:cNvGrpSpPr/>
          <p:nvPr/>
        </p:nvGrpSpPr>
        <p:grpSpPr>
          <a:xfrm>
            <a:off x="14594286" y="5542106"/>
            <a:ext cx="1743134" cy="1506891"/>
            <a:chOff x="0" y="0"/>
            <a:chExt cx="2624400" cy="2268720"/>
          </a:xfrm>
        </p:grpSpPr>
        <p:sp>
          <p:nvSpPr>
            <p:cNvPr id="39" name="Freeform 39"/>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txBody>
            <a:bodyPr/>
            <a:lstStyle/>
            <a:p>
              <a:endParaRPr lang="en-CA"/>
            </a:p>
          </p:txBody>
        </p:sp>
      </p:grpSp>
      <p:grpSp>
        <p:nvGrpSpPr>
          <p:cNvPr id="40" name="Group 40"/>
          <p:cNvGrpSpPr/>
          <p:nvPr/>
        </p:nvGrpSpPr>
        <p:grpSpPr>
          <a:xfrm>
            <a:off x="1571706" y="6571776"/>
            <a:ext cx="931582" cy="800578"/>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CA"/>
            </a:p>
          </p:txBody>
        </p:sp>
        <p:sp>
          <p:nvSpPr>
            <p:cNvPr id="42" name="TextBox 42"/>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06</a:t>
              </a:r>
            </a:p>
          </p:txBody>
        </p:sp>
      </p:grpSp>
      <p:grpSp>
        <p:nvGrpSpPr>
          <p:cNvPr id="43" name="Group 43"/>
          <p:cNvGrpSpPr/>
          <p:nvPr/>
        </p:nvGrpSpPr>
        <p:grpSpPr>
          <a:xfrm>
            <a:off x="12527177" y="5273033"/>
            <a:ext cx="1316044" cy="1816252"/>
            <a:chOff x="0" y="0"/>
            <a:chExt cx="1699200" cy="2345040"/>
          </a:xfrm>
        </p:grpSpPr>
        <p:sp>
          <p:nvSpPr>
            <p:cNvPr id="44" name="Freeform 44"/>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txBody>
            <a:bodyPr/>
            <a:lstStyle/>
            <a:p>
              <a:endParaRPr lang="en-CA"/>
            </a:p>
          </p:txBody>
        </p:sp>
      </p:grpSp>
      <p:sp>
        <p:nvSpPr>
          <p:cNvPr id="45" name="TextBox 45"/>
          <p:cNvSpPr txBox="1"/>
          <p:nvPr/>
        </p:nvSpPr>
        <p:spPr>
          <a:xfrm>
            <a:off x="11442022" y="221829"/>
            <a:ext cx="1540369" cy="1017540"/>
          </a:xfrm>
          <a:prstGeom prst="rect">
            <a:avLst/>
          </a:prstGeom>
        </p:spPr>
        <p:txBody>
          <a:bodyPr lIns="0" tIns="0" rIns="0" bIns="0" rtlCol="0" anchor="t">
            <a:spAutoFit/>
          </a:bodyPr>
          <a:lstStyle/>
          <a:p>
            <a:pPr algn="ctr">
              <a:lnSpc>
                <a:spcPts val="8309"/>
              </a:lnSpc>
            </a:pPr>
            <a:r>
              <a:rPr lang="en-US" sz="5935">
                <a:solidFill>
                  <a:srgbClr val="FFFFFF"/>
                </a:solidFill>
                <a:latin typeface="Open Sans Bold"/>
              </a:rPr>
              <a:t>01</a:t>
            </a:r>
          </a:p>
        </p:txBody>
      </p:sp>
      <p:sp>
        <p:nvSpPr>
          <p:cNvPr id="46" name="TextBox 46"/>
          <p:cNvSpPr txBox="1"/>
          <p:nvPr/>
        </p:nvSpPr>
        <p:spPr>
          <a:xfrm>
            <a:off x="14606500" y="1159790"/>
            <a:ext cx="1490397" cy="988238"/>
          </a:xfrm>
          <a:prstGeom prst="rect">
            <a:avLst/>
          </a:prstGeom>
        </p:spPr>
        <p:txBody>
          <a:bodyPr lIns="0" tIns="0" rIns="0" bIns="0" rtlCol="0" anchor="t">
            <a:spAutoFit/>
          </a:bodyPr>
          <a:lstStyle/>
          <a:p>
            <a:pPr algn="ctr">
              <a:lnSpc>
                <a:spcPts val="8039"/>
              </a:lnSpc>
            </a:pPr>
            <a:r>
              <a:rPr lang="en-US" sz="5742">
                <a:solidFill>
                  <a:srgbClr val="FFFFFF"/>
                </a:solidFill>
                <a:latin typeface="Open Sans Bold"/>
              </a:rPr>
              <a:t>02</a:t>
            </a:r>
          </a:p>
        </p:txBody>
      </p:sp>
      <p:sp>
        <p:nvSpPr>
          <p:cNvPr id="47" name="TextBox 47"/>
          <p:cNvSpPr txBox="1"/>
          <p:nvPr/>
        </p:nvSpPr>
        <p:spPr>
          <a:xfrm>
            <a:off x="11339294" y="2258768"/>
            <a:ext cx="1529801" cy="1011344"/>
          </a:xfrm>
          <a:prstGeom prst="rect">
            <a:avLst/>
          </a:prstGeom>
        </p:spPr>
        <p:txBody>
          <a:bodyPr lIns="0" tIns="0" rIns="0" bIns="0" rtlCol="0" anchor="t">
            <a:spAutoFit/>
          </a:bodyPr>
          <a:lstStyle/>
          <a:p>
            <a:pPr algn="ctr">
              <a:lnSpc>
                <a:spcPts val="8252"/>
              </a:lnSpc>
            </a:pPr>
            <a:r>
              <a:rPr lang="en-US" sz="5894">
                <a:solidFill>
                  <a:srgbClr val="FFFFFF"/>
                </a:solidFill>
                <a:latin typeface="Open Sans Bold"/>
              </a:rPr>
              <a:t>03</a:t>
            </a:r>
          </a:p>
        </p:txBody>
      </p:sp>
      <p:sp>
        <p:nvSpPr>
          <p:cNvPr id="48" name="TextBox 48"/>
          <p:cNvSpPr txBox="1"/>
          <p:nvPr/>
        </p:nvSpPr>
        <p:spPr>
          <a:xfrm>
            <a:off x="14594286" y="3525416"/>
            <a:ext cx="1547000" cy="1021429"/>
          </a:xfrm>
          <a:prstGeom prst="rect">
            <a:avLst/>
          </a:prstGeom>
        </p:spPr>
        <p:txBody>
          <a:bodyPr lIns="0" tIns="0" rIns="0" bIns="0" rtlCol="0" anchor="t">
            <a:spAutoFit/>
          </a:bodyPr>
          <a:lstStyle/>
          <a:p>
            <a:pPr algn="ctr">
              <a:lnSpc>
                <a:spcPts val="8344"/>
              </a:lnSpc>
            </a:pPr>
            <a:r>
              <a:rPr lang="en-US" sz="5960">
                <a:solidFill>
                  <a:srgbClr val="FFFFFF"/>
                </a:solidFill>
                <a:latin typeface="Open Sans Bold"/>
              </a:rPr>
              <a:t>04</a:t>
            </a:r>
          </a:p>
        </p:txBody>
      </p:sp>
      <p:sp>
        <p:nvSpPr>
          <p:cNvPr id="49" name="TextBox 49"/>
          <p:cNvSpPr txBox="1"/>
          <p:nvPr/>
        </p:nvSpPr>
        <p:spPr>
          <a:xfrm>
            <a:off x="1295046" y="-72004"/>
            <a:ext cx="6913446" cy="1075716"/>
          </a:xfrm>
          <a:prstGeom prst="rect">
            <a:avLst/>
          </a:prstGeom>
        </p:spPr>
        <p:txBody>
          <a:bodyPr lIns="0" tIns="0" rIns="0" bIns="0" rtlCol="0" anchor="t">
            <a:spAutoFit/>
          </a:bodyPr>
          <a:lstStyle/>
          <a:p>
            <a:pPr>
              <a:lnSpc>
                <a:spcPts val="8381"/>
              </a:lnSpc>
            </a:pPr>
            <a:r>
              <a:rPr lang="en-US" sz="5986">
                <a:solidFill>
                  <a:srgbClr val="5062C6"/>
                </a:solidFill>
                <a:latin typeface="Poppins Ultra-Bold"/>
              </a:rPr>
              <a:t>Outline</a:t>
            </a:r>
          </a:p>
        </p:txBody>
      </p:sp>
      <p:sp>
        <p:nvSpPr>
          <p:cNvPr id="50" name="TextBox 50"/>
          <p:cNvSpPr txBox="1"/>
          <p:nvPr/>
        </p:nvSpPr>
        <p:spPr>
          <a:xfrm>
            <a:off x="2662720" y="1372841"/>
            <a:ext cx="6481280" cy="701675"/>
          </a:xfrm>
          <a:prstGeom prst="rect">
            <a:avLst/>
          </a:prstGeom>
        </p:spPr>
        <p:txBody>
          <a:bodyPr lIns="0" tIns="0" rIns="0" bIns="0" rtlCol="0" anchor="t">
            <a:spAutoFit/>
          </a:bodyPr>
          <a:lstStyle/>
          <a:p>
            <a:pPr algn="just">
              <a:lnSpc>
                <a:spcPts val="2800"/>
              </a:lnSpc>
            </a:pPr>
            <a:r>
              <a:rPr lang="en-US" sz="2000">
                <a:solidFill>
                  <a:srgbClr val="16948A"/>
                </a:solidFill>
                <a:latin typeface="Open Sans Bold"/>
              </a:rPr>
              <a:t>The isolated effect of AGE on the risk of severe COVID-19 and Breast Cancer  outcomes</a:t>
            </a:r>
          </a:p>
        </p:txBody>
      </p:sp>
      <p:sp>
        <p:nvSpPr>
          <p:cNvPr id="51" name="TextBox 51"/>
          <p:cNvSpPr txBox="1"/>
          <p:nvPr/>
        </p:nvSpPr>
        <p:spPr>
          <a:xfrm>
            <a:off x="2662720" y="5581092"/>
            <a:ext cx="6477812" cy="701675"/>
          </a:xfrm>
          <a:prstGeom prst="rect">
            <a:avLst/>
          </a:prstGeom>
        </p:spPr>
        <p:txBody>
          <a:bodyPr lIns="0" tIns="0" rIns="0" bIns="0" rtlCol="0" anchor="t">
            <a:spAutoFit/>
          </a:bodyPr>
          <a:lstStyle/>
          <a:p>
            <a:pPr algn="just">
              <a:lnSpc>
                <a:spcPts val="2800"/>
              </a:lnSpc>
            </a:pPr>
            <a:r>
              <a:rPr lang="en-US" sz="2000">
                <a:solidFill>
                  <a:srgbClr val="16948A"/>
                </a:solidFill>
                <a:latin typeface="Open Sans Bold"/>
              </a:rPr>
              <a:t>The Intersection of Race/Ethnicity, COVID-19, and Breast Cancer</a:t>
            </a:r>
          </a:p>
        </p:txBody>
      </p:sp>
      <p:sp>
        <p:nvSpPr>
          <p:cNvPr id="52" name="TextBox 52"/>
          <p:cNvSpPr txBox="1"/>
          <p:nvPr/>
        </p:nvSpPr>
        <p:spPr>
          <a:xfrm>
            <a:off x="2662720" y="4665986"/>
            <a:ext cx="6880529" cy="349250"/>
          </a:xfrm>
          <a:prstGeom prst="rect">
            <a:avLst/>
          </a:prstGeom>
        </p:spPr>
        <p:txBody>
          <a:bodyPr lIns="0" tIns="0" rIns="0" bIns="0" rtlCol="0" anchor="t">
            <a:spAutoFit/>
          </a:bodyPr>
          <a:lstStyle/>
          <a:p>
            <a:pPr algn="just">
              <a:lnSpc>
                <a:spcPts val="2800"/>
              </a:lnSpc>
            </a:pPr>
            <a:r>
              <a:rPr lang="en-US" sz="2000">
                <a:solidFill>
                  <a:srgbClr val="568CCD"/>
                </a:solidFill>
                <a:latin typeface="Open Sans Bold"/>
              </a:rPr>
              <a:t>Effect of Obesity and Age on Covid with Breast Cancer</a:t>
            </a:r>
          </a:p>
        </p:txBody>
      </p:sp>
      <p:sp>
        <p:nvSpPr>
          <p:cNvPr id="53" name="TextBox 53"/>
          <p:cNvSpPr txBox="1"/>
          <p:nvPr/>
        </p:nvSpPr>
        <p:spPr>
          <a:xfrm>
            <a:off x="2662720" y="6773628"/>
            <a:ext cx="6478125" cy="349250"/>
          </a:xfrm>
          <a:prstGeom prst="rect">
            <a:avLst/>
          </a:prstGeom>
        </p:spPr>
        <p:txBody>
          <a:bodyPr lIns="0" tIns="0" rIns="0" bIns="0" rtlCol="0" anchor="t">
            <a:spAutoFit/>
          </a:bodyPr>
          <a:lstStyle/>
          <a:p>
            <a:pPr algn="just">
              <a:lnSpc>
                <a:spcPts val="2800"/>
              </a:lnSpc>
            </a:pPr>
            <a:r>
              <a:rPr lang="en-US" sz="2000">
                <a:solidFill>
                  <a:srgbClr val="568CCD"/>
                </a:solidFill>
                <a:latin typeface="Open Sans Bold"/>
              </a:rPr>
              <a:t>Area of residence and severity of Covid-19 </a:t>
            </a:r>
          </a:p>
        </p:txBody>
      </p:sp>
      <p:sp>
        <p:nvSpPr>
          <p:cNvPr id="54" name="TextBox 54"/>
          <p:cNvSpPr txBox="1"/>
          <p:nvPr/>
        </p:nvSpPr>
        <p:spPr>
          <a:xfrm>
            <a:off x="14688948" y="5725690"/>
            <a:ext cx="1553811" cy="1025423"/>
          </a:xfrm>
          <a:prstGeom prst="rect">
            <a:avLst/>
          </a:prstGeom>
        </p:spPr>
        <p:txBody>
          <a:bodyPr lIns="0" tIns="0" rIns="0" bIns="0" rtlCol="0" anchor="t">
            <a:spAutoFit/>
          </a:bodyPr>
          <a:lstStyle/>
          <a:p>
            <a:pPr algn="ctr">
              <a:lnSpc>
                <a:spcPts val="8381"/>
              </a:lnSpc>
            </a:pPr>
            <a:r>
              <a:rPr lang="en-US" sz="5986">
                <a:solidFill>
                  <a:srgbClr val="FFFFFF"/>
                </a:solidFill>
                <a:latin typeface="Open Sans Bold"/>
              </a:rPr>
              <a:t>06</a:t>
            </a:r>
          </a:p>
        </p:txBody>
      </p:sp>
      <p:sp>
        <p:nvSpPr>
          <p:cNvPr id="55" name="TextBox 55"/>
          <p:cNvSpPr txBox="1"/>
          <p:nvPr/>
        </p:nvSpPr>
        <p:spPr>
          <a:xfrm>
            <a:off x="2662720" y="7789952"/>
            <a:ext cx="6104587" cy="349250"/>
          </a:xfrm>
          <a:prstGeom prst="rect">
            <a:avLst/>
          </a:prstGeom>
        </p:spPr>
        <p:txBody>
          <a:bodyPr lIns="0" tIns="0" rIns="0" bIns="0" rtlCol="0" anchor="t">
            <a:spAutoFit/>
          </a:bodyPr>
          <a:lstStyle/>
          <a:p>
            <a:pPr algn="just">
              <a:lnSpc>
                <a:spcPts val="2800"/>
              </a:lnSpc>
            </a:pPr>
            <a:r>
              <a:rPr lang="en-US" sz="2000">
                <a:solidFill>
                  <a:srgbClr val="16948A"/>
                </a:solidFill>
                <a:latin typeface="Open Sans Bold"/>
              </a:rPr>
              <a:t>Timing and Type of Breast Cancer Treatment</a:t>
            </a:r>
          </a:p>
        </p:txBody>
      </p:sp>
      <p:sp>
        <p:nvSpPr>
          <p:cNvPr id="56" name="TextBox 56"/>
          <p:cNvSpPr txBox="1"/>
          <p:nvPr/>
        </p:nvSpPr>
        <p:spPr>
          <a:xfrm>
            <a:off x="2662720" y="2399871"/>
            <a:ext cx="7285745" cy="701675"/>
          </a:xfrm>
          <a:prstGeom prst="rect">
            <a:avLst/>
          </a:prstGeom>
        </p:spPr>
        <p:txBody>
          <a:bodyPr lIns="0" tIns="0" rIns="0" bIns="0" rtlCol="0" anchor="t">
            <a:spAutoFit/>
          </a:bodyPr>
          <a:lstStyle/>
          <a:p>
            <a:pPr algn="just">
              <a:lnSpc>
                <a:spcPts val="2800"/>
              </a:lnSpc>
            </a:pPr>
            <a:r>
              <a:rPr lang="en-US" sz="2000">
                <a:solidFill>
                  <a:srgbClr val="568CCD"/>
                </a:solidFill>
                <a:latin typeface="Open Sans Bold"/>
              </a:rPr>
              <a:t>Influence of Smoking on the Severity of COVID-19 in Individuals with Breast Cancer.</a:t>
            </a:r>
          </a:p>
        </p:txBody>
      </p:sp>
      <p:sp>
        <p:nvSpPr>
          <p:cNvPr id="57" name="TextBox 57"/>
          <p:cNvSpPr txBox="1"/>
          <p:nvPr/>
        </p:nvSpPr>
        <p:spPr>
          <a:xfrm>
            <a:off x="2662720" y="3478160"/>
            <a:ext cx="8414368" cy="701675"/>
          </a:xfrm>
          <a:prstGeom prst="rect">
            <a:avLst/>
          </a:prstGeom>
        </p:spPr>
        <p:txBody>
          <a:bodyPr lIns="0" tIns="0" rIns="0" bIns="0" rtlCol="0" anchor="t">
            <a:spAutoFit/>
          </a:bodyPr>
          <a:lstStyle/>
          <a:p>
            <a:pPr algn="just">
              <a:lnSpc>
                <a:spcPts val="2800"/>
              </a:lnSpc>
            </a:pPr>
            <a:r>
              <a:rPr lang="en-US" sz="2000">
                <a:solidFill>
                  <a:srgbClr val="16948A"/>
                </a:solidFill>
                <a:latin typeface="Open Sans Bold"/>
              </a:rPr>
              <a:t>The Relationship Between Smoking, Breast Cancer (BC) Status, and COVID Incidence Across Different Racial Groups</a:t>
            </a:r>
          </a:p>
        </p:txBody>
      </p:sp>
      <p:grpSp>
        <p:nvGrpSpPr>
          <p:cNvPr id="58" name="Group 58"/>
          <p:cNvGrpSpPr/>
          <p:nvPr/>
        </p:nvGrpSpPr>
        <p:grpSpPr>
          <a:xfrm>
            <a:off x="1556704" y="8587651"/>
            <a:ext cx="961587" cy="826364"/>
            <a:chOff x="0" y="0"/>
            <a:chExt cx="812800" cy="698500"/>
          </a:xfrm>
        </p:grpSpPr>
        <p:sp>
          <p:nvSpPr>
            <p:cNvPr id="59" name="Freeform 5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CA"/>
            </a:p>
          </p:txBody>
        </p:sp>
        <p:sp>
          <p:nvSpPr>
            <p:cNvPr id="60" name="TextBox 60"/>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08</a:t>
              </a:r>
            </a:p>
          </p:txBody>
        </p:sp>
      </p:grpSp>
      <p:sp>
        <p:nvSpPr>
          <p:cNvPr id="61" name="TextBox 61"/>
          <p:cNvSpPr txBox="1"/>
          <p:nvPr/>
        </p:nvSpPr>
        <p:spPr>
          <a:xfrm>
            <a:off x="2662720" y="8805952"/>
            <a:ext cx="6104587" cy="349250"/>
          </a:xfrm>
          <a:prstGeom prst="rect">
            <a:avLst/>
          </a:prstGeom>
        </p:spPr>
        <p:txBody>
          <a:bodyPr lIns="0" tIns="0" rIns="0" bIns="0" rtlCol="0" anchor="t">
            <a:spAutoFit/>
          </a:bodyPr>
          <a:lstStyle/>
          <a:p>
            <a:pPr algn="just">
              <a:lnSpc>
                <a:spcPts val="2800"/>
              </a:lnSpc>
            </a:pPr>
            <a:r>
              <a:rPr lang="en-US" sz="2000">
                <a:solidFill>
                  <a:srgbClr val="568CCD"/>
                </a:solidFill>
                <a:latin typeface="Open Sans Bold"/>
              </a:rPr>
              <a:t>API</a:t>
            </a:r>
          </a:p>
        </p:txBody>
      </p:sp>
      <p:grpSp>
        <p:nvGrpSpPr>
          <p:cNvPr id="62" name="Group 62"/>
          <p:cNvGrpSpPr/>
          <p:nvPr/>
        </p:nvGrpSpPr>
        <p:grpSpPr>
          <a:xfrm>
            <a:off x="1572291" y="7581905"/>
            <a:ext cx="946000" cy="812969"/>
            <a:chOff x="0" y="0"/>
            <a:chExt cx="812800" cy="698500"/>
          </a:xfrm>
        </p:grpSpPr>
        <p:sp>
          <p:nvSpPr>
            <p:cNvPr id="63" name="Freeform 6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CA"/>
            </a:p>
          </p:txBody>
        </p:sp>
        <p:sp>
          <p:nvSpPr>
            <p:cNvPr id="64" name="TextBox 64"/>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07</a:t>
              </a:r>
            </a:p>
          </p:txBody>
        </p:sp>
      </p:grpSp>
      <p:grpSp>
        <p:nvGrpSpPr>
          <p:cNvPr id="65" name="Group 65"/>
          <p:cNvGrpSpPr/>
          <p:nvPr/>
        </p:nvGrpSpPr>
        <p:grpSpPr>
          <a:xfrm>
            <a:off x="11266200" y="6560762"/>
            <a:ext cx="1676858" cy="1453155"/>
            <a:chOff x="0" y="0"/>
            <a:chExt cx="2622960" cy="2273040"/>
          </a:xfrm>
        </p:grpSpPr>
        <p:sp>
          <p:nvSpPr>
            <p:cNvPr id="66" name="Freeform 66"/>
            <p:cNvSpPr/>
            <p:nvPr/>
          </p:nvSpPr>
          <p:spPr>
            <a:xfrm>
              <a:off x="0" y="0"/>
              <a:ext cx="2622931" cy="2273046"/>
            </a:xfrm>
            <a:custGeom>
              <a:avLst/>
              <a:gdLst/>
              <a:ahLst/>
              <a:cxnLst/>
              <a:rect l="l" t="t" r="r" b="b"/>
              <a:pathLst>
                <a:path w="2622931" h="2273046">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txBody>
            <a:bodyPr/>
            <a:lstStyle/>
            <a:p>
              <a:endParaRPr lang="en-CA"/>
            </a:p>
          </p:txBody>
        </p:sp>
      </p:grpSp>
      <p:sp>
        <p:nvSpPr>
          <p:cNvPr id="67" name="TextBox 67"/>
          <p:cNvSpPr txBox="1"/>
          <p:nvPr/>
        </p:nvSpPr>
        <p:spPr>
          <a:xfrm>
            <a:off x="11303181" y="6712612"/>
            <a:ext cx="1602896" cy="1044680"/>
          </a:xfrm>
          <a:prstGeom prst="rect">
            <a:avLst/>
          </a:prstGeom>
        </p:spPr>
        <p:txBody>
          <a:bodyPr lIns="0" tIns="0" rIns="0" bIns="0" rtlCol="0" anchor="t">
            <a:spAutoFit/>
          </a:bodyPr>
          <a:lstStyle/>
          <a:p>
            <a:pPr algn="ctr">
              <a:lnSpc>
                <a:spcPts val="8646"/>
              </a:lnSpc>
            </a:pPr>
            <a:r>
              <a:rPr lang="en-US" sz="6175">
                <a:solidFill>
                  <a:srgbClr val="FFFFFF"/>
                </a:solidFill>
                <a:latin typeface="Open Sans Bold"/>
              </a:rPr>
              <a:t>07</a:t>
            </a:r>
          </a:p>
        </p:txBody>
      </p:sp>
      <p:grpSp>
        <p:nvGrpSpPr>
          <p:cNvPr id="68" name="Group 68"/>
          <p:cNvGrpSpPr/>
          <p:nvPr/>
        </p:nvGrpSpPr>
        <p:grpSpPr>
          <a:xfrm>
            <a:off x="14541132" y="7725272"/>
            <a:ext cx="1717563" cy="1484785"/>
            <a:chOff x="0" y="0"/>
            <a:chExt cx="2624400" cy="2268720"/>
          </a:xfrm>
        </p:grpSpPr>
        <p:sp>
          <p:nvSpPr>
            <p:cNvPr id="69" name="Freeform 69"/>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txBody>
            <a:bodyPr/>
            <a:lstStyle/>
            <a:p>
              <a:endParaRPr lang="en-CA"/>
            </a:p>
          </p:txBody>
        </p:sp>
      </p:grpSp>
      <p:sp>
        <p:nvSpPr>
          <p:cNvPr id="70" name="TextBox 70"/>
          <p:cNvSpPr txBox="1"/>
          <p:nvPr/>
        </p:nvSpPr>
        <p:spPr>
          <a:xfrm>
            <a:off x="14685654" y="8001833"/>
            <a:ext cx="1455633" cy="967853"/>
          </a:xfrm>
          <a:prstGeom prst="rect">
            <a:avLst/>
          </a:prstGeom>
        </p:spPr>
        <p:txBody>
          <a:bodyPr lIns="0" tIns="0" rIns="0" bIns="0" rtlCol="0" anchor="t">
            <a:spAutoFit/>
          </a:bodyPr>
          <a:lstStyle/>
          <a:p>
            <a:pPr algn="ctr">
              <a:lnSpc>
                <a:spcPts val="7852"/>
              </a:lnSpc>
            </a:pPr>
            <a:r>
              <a:rPr lang="en-US" sz="5608">
                <a:solidFill>
                  <a:srgbClr val="FFFFFF"/>
                </a:solidFill>
                <a:latin typeface="Open Sans Bold"/>
              </a:rPr>
              <a:t>08</a:t>
            </a:r>
          </a:p>
        </p:txBody>
      </p:sp>
      <p:grpSp>
        <p:nvGrpSpPr>
          <p:cNvPr id="71" name="Group 71"/>
          <p:cNvGrpSpPr/>
          <p:nvPr/>
        </p:nvGrpSpPr>
        <p:grpSpPr>
          <a:xfrm>
            <a:off x="12623309" y="7574719"/>
            <a:ext cx="1219912" cy="1683581"/>
            <a:chOff x="0" y="0"/>
            <a:chExt cx="1699200" cy="2345040"/>
          </a:xfrm>
        </p:grpSpPr>
        <p:sp>
          <p:nvSpPr>
            <p:cNvPr id="72" name="Freeform 72"/>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txBody>
            <a:bodyPr/>
            <a:lstStyle/>
            <a:p>
              <a:endParaRPr lang="en-CA"/>
            </a:p>
          </p:txBody>
        </p:sp>
      </p:grpSp>
      <p:grpSp>
        <p:nvGrpSpPr>
          <p:cNvPr id="73" name="Group 73"/>
          <p:cNvGrpSpPr/>
          <p:nvPr/>
        </p:nvGrpSpPr>
        <p:grpSpPr>
          <a:xfrm>
            <a:off x="13616563" y="8676369"/>
            <a:ext cx="1229812" cy="1491186"/>
            <a:chOff x="0" y="0"/>
            <a:chExt cx="1700640" cy="2062080"/>
          </a:xfrm>
        </p:grpSpPr>
        <p:sp>
          <p:nvSpPr>
            <p:cNvPr id="74" name="Freeform 74"/>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txBody>
            <a:bodyPr/>
            <a:lstStyle/>
            <a:p>
              <a:endParaRPr lang="en-CA"/>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txBody>
          <a:bodyPr/>
          <a:lstStyle/>
          <a:p>
            <a:endParaRPr lang="en-CA"/>
          </a:p>
        </p:txBody>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txBody>
          <a:bodyPr/>
          <a:lstStyle/>
          <a:p>
            <a:endParaRPr lang="en-CA"/>
          </a:p>
        </p:txBody>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txBody>
          <a:bodyPr/>
          <a:lstStyle/>
          <a:p>
            <a:endParaRPr lang="en-CA"/>
          </a:p>
        </p:txBody>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2193039" y="2141289"/>
            <a:ext cx="13901922" cy="7214098"/>
          </a:xfrm>
          <a:prstGeom prst="rect">
            <a:avLst/>
          </a:prstGeom>
        </p:spPr>
        <p:txBody>
          <a:bodyPr lIns="0" tIns="0" rIns="0" bIns="0" rtlCol="0" anchor="t">
            <a:spAutoFit/>
          </a:bodyPr>
          <a:lstStyle/>
          <a:p>
            <a:pPr algn="ctr">
              <a:lnSpc>
                <a:spcPts val="11347"/>
              </a:lnSpc>
            </a:pPr>
            <a:r>
              <a:rPr lang="en-US" sz="8105" spc="186">
                <a:solidFill>
                  <a:srgbClr val="F4F4F4"/>
                </a:solidFill>
                <a:latin typeface="Poppins Ultra-Bold"/>
              </a:rPr>
              <a:t>THE ISOLATED EFFECT OF AGE ON THE RISK OF SEVERE COVID-19 AND BREAST CANCER OUTCOMES</a:t>
            </a: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txBody>
          <a:bodyPr/>
          <a:lstStyle/>
          <a:p>
            <a:endParaRPr lang="en-CA"/>
          </a:p>
        </p:txBody>
      </p:sp>
      <p:sp>
        <p:nvSpPr>
          <p:cNvPr id="8" name="Freeform 8"/>
          <p:cNvSpPr/>
          <p:nvPr/>
        </p:nvSpPr>
        <p:spPr>
          <a:xfrm rot="-2368108">
            <a:off x="1224115" y="1254762"/>
            <a:ext cx="2802635" cy="928373"/>
          </a:xfrm>
          <a:custGeom>
            <a:avLst/>
            <a:gdLst/>
            <a:ahLst/>
            <a:cxnLst/>
            <a:rect l="l" t="t" r="r" b="b"/>
            <a:pathLst>
              <a:path w="2802635" h="928373">
                <a:moveTo>
                  <a:pt x="0" y="0"/>
                </a:moveTo>
                <a:lnTo>
                  <a:pt x="2802635" y="0"/>
                </a:lnTo>
                <a:lnTo>
                  <a:pt x="2802635" y="928372"/>
                </a:lnTo>
                <a:lnTo>
                  <a:pt x="0" y="928372"/>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2099321"/>
            <a:ext cx="16230600" cy="6531335"/>
          </a:xfrm>
          <a:custGeom>
            <a:avLst/>
            <a:gdLst/>
            <a:ahLst/>
            <a:cxnLst/>
            <a:rect l="l" t="t" r="r" b="b"/>
            <a:pathLst>
              <a:path w="16230600" h="6531335">
                <a:moveTo>
                  <a:pt x="0" y="0"/>
                </a:moveTo>
                <a:lnTo>
                  <a:pt x="16230600" y="0"/>
                </a:lnTo>
                <a:lnTo>
                  <a:pt x="16230600" y="6531336"/>
                </a:lnTo>
                <a:lnTo>
                  <a:pt x="0" y="6531336"/>
                </a:lnTo>
                <a:lnTo>
                  <a:pt x="0" y="0"/>
                </a:lnTo>
                <a:close/>
              </a:path>
            </a:pathLst>
          </a:custGeom>
          <a:blipFill>
            <a:blip r:embed="rId2"/>
            <a:stretch>
              <a:fillRect l="-2580" t="-983" b="-983"/>
            </a:stretch>
          </a:blipFill>
        </p:spPr>
        <p:txBody>
          <a:bodyPr/>
          <a:lstStyle/>
          <a:p>
            <a:endParaRPr lang="en-CA"/>
          </a:p>
        </p:txBody>
      </p:sp>
      <p:sp>
        <p:nvSpPr>
          <p:cNvPr id="3" name="TextBox 3"/>
          <p:cNvSpPr txBox="1"/>
          <p:nvPr/>
        </p:nvSpPr>
        <p:spPr>
          <a:xfrm>
            <a:off x="5456348" y="962025"/>
            <a:ext cx="6817850"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Age Distribution by Cancer Status</a:t>
            </a:r>
          </a:p>
        </p:txBody>
      </p:sp>
      <p:sp>
        <p:nvSpPr>
          <p:cNvPr id="4" name="Freeform 4"/>
          <p:cNvSpPr/>
          <p:nvPr/>
        </p:nvSpPr>
        <p:spPr>
          <a:xfrm>
            <a:off x="-3657579" y="7306073"/>
            <a:ext cx="7315158" cy="5961854"/>
          </a:xfrm>
          <a:custGeom>
            <a:avLst/>
            <a:gdLst/>
            <a:ahLst/>
            <a:cxnLst/>
            <a:rect l="l" t="t" r="r" b="b"/>
            <a:pathLst>
              <a:path w="7315158" h="5961854">
                <a:moveTo>
                  <a:pt x="0" y="0"/>
                </a:moveTo>
                <a:lnTo>
                  <a:pt x="7315158" y="0"/>
                </a:lnTo>
                <a:lnTo>
                  <a:pt x="7315158" y="5961854"/>
                </a:lnTo>
                <a:lnTo>
                  <a:pt x="0" y="5961854"/>
                </a:lnTo>
                <a:lnTo>
                  <a:pt x="0" y="0"/>
                </a:lnTo>
                <a:close/>
              </a:path>
            </a:pathLst>
          </a:custGeom>
          <a:blipFill>
            <a:blip r:embed="rId3"/>
            <a:stretch>
              <a:fillRect/>
            </a:stretch>
          </a:blipFill>
        </p:spPr>
        <p:txBody>
          <a:bodyPr/>
          <a:lstStyle/>
          <a:p>
            <a:endParaRPr lang="en-CA"/>
          </a:p>
        </p:txBody>
      </p:sp>
      <p:sp>
        <p:nvSpPr>
          <p:cNvPr id="5" name="TextBox 5"/>
          <p:cNvSpPr txBox="1"/>
          <p:nvPr/>
        </p:nvSpPr>
        <p:spPr>
          <a:xfrm>
            <a:off x="4544759" y="9220200"/>
            <a:ext cx="10052309" cy="356566"/>
          </a:xfrm>
          <a:prstGeom prst="rect">
            <a:avLst/>
          </a:prstGeom>
        </p:spPr>
        <p:txBody>
          <a:bodyPr lIns="0" tIns="0" rIns="0" bIns="0" rtlCol="0" anchor="t">
            <a:spAutoFit/>
          </a:bodyPr>
          <a:lstStyle/>
          <a:p>
            <a:pPr algn="ctr">
              <a:lnSpc>
                <a:spcPts val="2930"/>
              </a:lnSpc>
            </a:pPr>
            <a:r>
              <a:rPr lang="en-US" sz="2093">
                <a:solidFill>
                  <a:srgbClr val="484A4B"/>
                </a:solidFill>
                <a:latin typeface="Canva Sans"/>
              </a:rPr>
              <a:t>On average, women were 58 years of age independent of cancer status.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36391" y="2020456"/>
            <a:ext cx="15615219" cy="6246088"/>
          </a:xfrm>
          <a:custGeom>
            <a:avLst/>
            <a:gdLst/>
            <a:ahLst/>
            <a:cxnLst/>
            <a:rect l="l" t="t" r="r" b="b"/>
            <a:pathLst>
              <a:path w="15615219" h="6246088">
                <a:moveTo>
                  <a:pt x="0" y="0"/>
                </a:moveTo>
                <a:lnTo>
                  <a:pt x="15615218" y="0"/>
                </a:lnTo>
                <a:lnTo>
                  <a:pt x="15615218" y="6246088"/>
                </a:lnTo>
                <a:lnTo>
                  <a:pt x="0" y="6246088"/>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5500864" y="962025"/>
            <a:ext cx="6728817" cy="555638"/>
          </a:xfrm>
          <a:prstGeom prst="rect">
            <a:avLst/>
          </a:prstGeom>
        </p:spPr>
        <p:txBody>
          <a:bodyPr lIns="0" tIns="0" rIns="0" bIns="0" rtlCol="0" anchor="t">
            <a:spAutoFit/>
          </a:bodyPr>
          <a:lstStyle/>
          <a:p>
            <a:pPr algn="ctr">
              <a:lnSpc>
                <a:spcPts val="4549"/>
              </a:lnSpc>
            </a:pPr>
            <a:r>
              <a:rPr lang="en-US" sz="3249">
                <a:solidFill>
                  <a:srgbClr val="16948A"/>
                </a:solidFill>
                <a:latin typeface="Canva Sans Bold"/>
              </a:rPr>
              <a:t>Age Distribution by COVID Status</a:t>
            </a:r>
          </a:p>
        </p:txBody>
      </p:sp>
      <p:sp>
        <p:nvSpPr>
          <p:cNvPr id="4" name="TextBox 4"/>
          <p:cNvSpPr txBox="1"/>
          <p:nvPr/>
        </p:nvSpPr>
        <p:spPr>
          <a:xfrm>
            <a:off x="2972261" y="9229725"/>
            <a:ext cx="15315739" cy="308434"/>
          </a:xfrm>
          <a:prstGeom prst="rect">
            <a:avLst/>
          </a:prstGeom>
        </p:spPr>
        <p:txBody>
          <a:bodyPr lIns="0" tIns="0" rIns="0" bIns="0" rtlCol="0" anchor="t">
            <a:spAutoFit/>
          </a:bodyPr>
          <a:lstStyle/>
          <a:p>
            <a:pPr algn="ctr">
              <a:lnSpc>
                <a:spcPts val="2575"/>
              </a:lnSpc>
            </a:pPr>
            <a:r>
              <a:rPr lang="en-US" sz="1839">
                <a:solidFill>
                  <a:srgbClr val="484A4B"/>
                </a:solidFill>
                <a:latin typeface="Canva Sans"/>
              </a:rPr>
              <a:t>Patients hospitalized (Moderate) or admitted to the ICU (Severe) for COVID are on average 64 and 60 years old, respectively.</a:t>
            </a:r>
          </a:p>
        </p:txBody>
      </p:sp>
      <p:sp>
        <p:nvSpPr>
          <p:cNvPr id="5" name="Freeform 5"/>
          <p:cNvSpPr/>
          <p:nvPr/>
        </p:nvSpPr>
        <p:spPr>
          <a:xfrm>
            <a:off x="-3588670" y="6817796"/>
            <a:ext cx="7177339" cy="7586915"/>
          </a:xfrm>
          <a:custGeom>
            <a:avLst/>
            <a:gdLst/>
            <a:ahLst/>
            <a:cxnLst/>
            <a:rect l="l" t="t" r="r" b="b"/>
            <a:pathLst>
              <a:path w="7177339" h="7586915">
                <a:moveTo>
                  <a:pt x="0" y="0"/>
                </a:moveTo>
                <a:lnTo>
                  <a:pt x="7177340" y="0"/>
                </a:lnTo>
                <a:lnTo>
                  <a:pt x="7177340" y="7586916"/>
                </a:lnTo>
                <a:lnTo>
                  <a:pt x="0" y="7586916"/>
                </a:lnTo>
                <a:lnTo>
                  <a:pt x="0" y="0"/>
                </a:lnTo>
                <a:close/>
              </a:path>
            </a:pathLst>
          </a:custGeom>
          <a:blipFill>
            <a:blip r:embed="rId3"/>
            <a:stretch>
              <a:fillRect/>
            </a:stretch>
          </a:blipFill>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1499</Words>
  <Application>Microsoft Office PowerPoint</Application>
  <PresentationFormat>Custom</PresentationFormat>
  <Paragraphs>156</Paragraphs>
  <Slides>31</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Poppins Bold</vt:lpstr>
      <vt:lpstr>Open Sans Light</vt:lpstr>
      <vt:lpstr>Open Sans Bold Italics</vt:lpstr>
      <vt:lpstr>Arial</vt:lpstr>
      <vt:lpstr>Canva Sans Bold</vt:lpstr>
      <vt:lpstr>Canva Sans</vt:lpstr>
      <vt:lpstr>Poppins Ultra-Bold</vt:lpstr>
      <vt:lpstr>Calibri</vt:lpstr>
      <vt:lpstr>Open Sans Extra Bold</vt:lpstr>
      <vt:lpstr>Open Sans Bold</vt:lpstr>
      <vt:lpstr>Open Sans</vt:lpstr>
      <vt:lpstr>Open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Professional Science Project Presentation</dc:title>
  <cp:lastModifiedBy>Shan Lian</cp:lastModifiedBy>
  <cp:revision>2</cp:revision>
  <dcterms:created xsi:type="dcterms:W3CDTF">2006-08-16T00:00:00Z</dcterms:created>
  <dcterms:modified xsi:type="dcterms:W3CDTF">2024-03-12T05:11:36Z</dcterms:modified>
  <dc:identifier>DAF2uPfC7ro</dc:identifier>
</cp:coreProperties>
</file>